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2.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9" r:id="rId4"/>
    <p:sldMasterId id="2147483763" r:id="rId5"/>
  </p:sldMasterIdLst>
  <p:notesMasterIdLst>
    <p:notesMasterId r:id="rId108"/>
  </p:notesMasterIdLst>
  <p:handoutMasterIdLst>
    <p:handoutMasterId r:id="rId109"/>
  </p:handoutMasterIdLst>
  <p:sldIdLst>
    <p:sldId id="289" r:id="rId6"/>
    <p:sldId id="272" r:id="rId7"/>
    <p:sldId id="2486" r:id="rId8"/>
    <p:sldId id="2495" r:id="rId9"/>
    <p:sldId id="2543" r:id="rId10"/>
    <p:sldId id="2533" r:id="rId11"/>
    <p:sldId id="2513" r:id="rId12"/>
    <p:sldId id="2494" r:id="rId13"/>
    <p:sldId id="2443" r:id="rId14"/>
    <p:sldId id="2548" r:id="rId15"/>
    <p:sldId id="2537" r:id="rId16"/>
    <p:sldId id="2554" r:id="rId17"/>
    <p:sldId id="2549" r:id="rId18"/>
    <p:sldId id="262" r:id="rId19"/>
    <p:sldId id="2453" r:id="rId20"/>
    <p:sldId id="2447" r:id="rId21"/>
    <p:sldId id="2550" r:id="rId22"/>
    <p:sldId id="2484" r:id="rId23"/>
    <p:sldId id="2487" r:id="rId24"/>
    <p:sldId id="2507" r:id="rId25"/>
    <p:sldId id="273" r:id="rId26"/>
    <p:sldId id="2551" r:id="rId27"/>
    <p:sldId id="2553" r:id="rId28"/>
    <p:sldId id="2552" r:id="rId29"/>
    <p:sldId id="2490" r:id="rId30"/>
    <p:sldId id="2532" r:id="rId31"/>
    <p:sldId id="335" r:id="rId32"/>
    <p:sldId id="301" r:id="rId33"/>
    <p:sldId id="626" r:id="rId34"/>
    <p:sldId id="336" r:id="rId35"/>
    <p:sldId id="302" r:id="rId36"/>
    <p:sldId id="2493" r:id="rId37"/>
    <p:sldId id="2497" r:id="rId38"/>
    <p:sldId id="2496" r:id="rId39"/>
    <p:sldId id="274" r:id="rId40"/>
    <p:sldId id="276" r:id="rId41"/>
    <p:sldId id="278" r:id="rId42"/>
    <p:sldId id="280" r:id="rId43"/>
    <p:sldId id="337" r:id="rId44"/>
    <p:sldId id="2535" r:id="rId45"/>
    <p:sldId id="308" r:id="rId46"/>
    <p:sldId id="2555" r:id="rId47"/>
    <p:sldId id="310" r:id="rId48"/>
    <p:sldId id="311" r:id="rId49"/>
    <p:sldId id="2515" r:id="rId50"/>
    <p:sldId id="2514" r:id="rId51"/>
    <p:sldId id="279" r:id="rId52"/>
    <p:sldId id="2502" r:id="rId53"/>
    <p:sldId id="281" r:id="rId54"/>
    <p:sldId id="282" r:id="rId55"/>
    <p:sldId id="283" r:id="rId56"/>
    <p:sldId id="285" r:id="rId57"/>
    <p:sldId id="2506" r:id="rId58"/>
    <p:sldId id="288" r:id="rId59"/>
    <p:sldId id="290" r:id="rId60"/>
    <p:sldId id="291" r:id="rId61"/>
    <p:sldId id="292" r:id="rId62"/>
    <p:sldId id="293" r:id="rId63"/>
    <p:sldId id="2530" r:id="rId64"/>
    <p:sldId id="2503" r:id="rId65"/>
    <p:sldId id="2529" r:id="rId66"/>
    <p:sldId id="2500" r:id="rId67"/>
    <p:sldId id="364" r:id="rId68"/>
    <p:sldId id="2501" r:id="rId69"/>
    <p:sldId id="371" r:id="rId70"/>
    <p:sldId id="367" r:id="rId71"/>
    <p:sldId id="2528" r:id="rId72"/>
    <p:sldId id="369" r:id="rId73"/>
    <p:sldId id="263" r:id="rId74"/>
    <p:sldId id="375" r:id="rId75"/>
    <p:sldId id="2517" r:id="rId76"/>
    <p:sldId id="2519" r:id="rId77"/>
    <p:sldId id="2520" r:id="rId78"/>
    <p:sldId id="2521" r:id="rId79"/>
    <p:sldId id="2523" r:id="rId80"/>
    <p:sldId id="2522" r:id="rId81"/>
    <p:sldId id="2534" r:id="rId82"/>
    <p:sldId id="2524" r:id="rId83"/>
    <p:sldId id="2516" r:id="rId84"/>
    <p:sldId id="2525" r:id="rId85"/>
    <p:sldId id="2531" r:id="rId86"/>
    <p:sldId id="2527" r:id="rId87"/>
    <p:sldId id="372" r:id="rId88"/>
    <p:sldId id="2504" r:id="rId89"/>
    <p:sldId id="265" r:id="rId90"/>
    <p:sldId id="2451" r:id="rId91"/>
    <p:sldId id="2454" r:id="rId92"/>
    <p:sldId id="2455" r:id="rId93"/>
    <p:sldId id="2462" r:id="rId94"/>
    <p:sldId id="264" r:id="rId95"/>
    <p:sldId id="261" r:id="rId96"/>
    <p:sldId id="260" r:id="rId97"/>
    <p:sldId id="2448" r:id="rId98"/>
    <p:sldId id="2478" r:id="rId99"/>
    <p:sldId id="397" r:id="rId100"/>
    <p:sldId id="402" r:id="rId101"/>
    <p:sldId id="2481" r:id="rId102"/>
    <p:sldId id="415" r:id="rId103"/>
    <p:sldId id="2446" r:id="rId104"/>
    <p:sldId id="2482" r:id="rId105"/>
    <p:sldId id="2460" r:id="rId106"/>
    <p:sldId id="2459" r:id="rId107"/>
  </p:sldIdLst>
  <p:sldSz cx="12192000" cy="6858000"/>
  <p:notesSz cx="6858000" cy="9144000"/>
  <p:custDataLst>
    <p:tags r:id="rId110"/>
  </p:custDataLst>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00"/>
    <a:srgbClr val="FFFFFF"/>
    <a:srgbClr val="DFBD17"/>
    <a:srgbClr val="054317"/>
    <a:srgbClr val="1A6613"/>
    <a:srgbClr val="FFBA03"/>
    <a:srgbClr val="ECB409"/>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9" autoAdjust="0"/>
    <p:restoredTop sz="79690" autoAdjust="0"/>
  </p:normalViewPr>
  <p:slideViewPr>
    <p:cSldViewPr>
      <p:cViewPr>
        <p:scale>
          <a:sx n="76" d="100"/>
          <a:sy n="76" d="100"/>
        </p:scale>
        <p:origin x="336" y="45"/>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2361"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viewProps" Target="view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notesMaster" Target="notesMasters/notesMaster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handoutMaster" Target="handoutMasters/handoutMaster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tags" Target="tags/tag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3B9F0CED-7E24-BF4C-9217-89A85EA4613D}" type="datetimeFigureOut">
              <a:rPr lang="en-US"/>
              <a:pPr>
                <a:defRPr/>
              </a:pPr>
              <a:t>11/28/2023</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02E9CC9B-1844-7749-A6D1-3AF634BC835B}" type="slidenum">
              <a:rPr lang="en-US"/>
              <a:pPr>
                <a:defRPr/>
              </a:pPr>
              <a:t>‹#›</a:t>
            </a:fld>
            <a:endParaRPr lang="en-US"/>
          </a:p>
        </p:txBody>
      </p:sp>
    </p:spTree>
    <p:extLst>
      <p:ext uri="{BB962C8B-B14F-4D97-AF65-F5344CB8AC3E}">
        <p14:creationId xmlns:p14="http://schemas.microsoft.com/office/powerpoint/2010/main" val="63229437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3-02-13T14:32:19.683"/>
    </inkml:context>
    <inkml:brush xml:id="br0">
      <inkml:brushProperty name="width" value="0.05292" units="cm"/>
      <inkml:brushProperty name="height" value="0.05292" units="cm"/>
      <inkml:brushProperty name="color" value="#FF0000"/>
    </inkml:brush>
  </inkml:definitions>
  <inkml:trace contextRef="#ctx0" brushRef="#br0">7913 6030 1749 0,'0'0'38'0,"-7"0"8"0,0-3 2 0,7 3 2 0,0 0-40 15,-7 3-10-15,7-3 0 0,0 0 0 0,0 0 12 0,0 0 0 16,-4 3 0-16,4-3 0 0,0 0-1 0,0 0 0 0,-3 0 0 0,3 0 0 16,-7 3-11-16,3 3 0 0,0 1 0 0,4-1 0 31,-3 3-45-31,-1 1-2 0,1 2 0 0,-1-2 0 15,4 5-21-15,4 1-4 0,-4 3 0 0,3-4-1 0,1 4 41 0,-1-3 9 0,5 0 2 16,2 2 0-16,1-5 21 0,3 0 0 0,0-1 8 16,0-6-8-16,4 1 28 0,-4-7 1 0,7-4 0 15,0 1 0-15,0-9 27 0,0-1 4 16,1 1 2-16,-5-7 0 0,4 0 2 0,-6 0 0 16,2-3 0-16,-6 0 0 0,-1 4-7 0,-3-1-1 15,0 3 0-15,-3 0 0 0,0 1-36 0,-1 5-7 16,-3 1-1-16,0 0-1 0,0-1-11 0,-3 1 0 0,3-1 9 15,0 10-9 1,0 0-22-16,0 0-9 0,-8-6-1 0,8 6-1 0,-7-6-44 0,-3 3-9 16,3-1-2-16,0 4 0 0,0 4 60 15,0-1 12-15,-4 3 3 0,4 0 0 0,-4 1 40 16,4 2 8-16,0 0 1 0,0 4 1 0,4-1-21 0,-4-2-4 16,7 2 0-16,-4 1-1 0,4-4-3 0,4-2-8 15,-4-1 12-15,7 0-4 0,-4-3-8 16,1-3 0-16,3-3 0 0,3 0 8 0,1-6-8 0,0-4 0 15,3-3 0-15,0-6 0 0,0 1 0 0,-4-8 0 16,5 1 0-16,-5 0-11 0,1-3-17 0,-8-1-4 16,4 1-1-16,-7 3 0 0,0 2 14 15,-3 5 3-15,-4-1 1 0,0 3 0 0,-4 3 55 0,1 0 10 16,-5 4 2-16,1 2 1 0,4 1-1 0,-4 3 0 0,-1 3 0 0,1 3 0 16,-3 3-28-16,3 3-7 0,-4 3-1 0,0 4 0 15,4 3-16-15,-3 3-16 0,2 6 4 0,1 3 0 16,-3 3 12-16,6 4-9 0,1 2 9 0,-1-2-8 0,4 2-13 15,-4-5-3-15,8-1 0 0,-1-6 0 16,4-3-56-16,0-3-12 0,0-3-3 0,0-7 0 16,0 0 20-16,0 1 4 0,4-1 1 0,-4-9 0 0,0 0 52 0,0 0 18 0,3 0-12 15,4-3-393-15,4 3-79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15T19:49:50.894"/>
    </inkml:context>
    <inkml:brush xml:id="br0">
      <inkml:brushProperty name="width" value="0.05" units="cm"/>
      <inkml:brushProperty name="height" value="0.05" units="cm"/>
    </inkml:brush>
  </inkml:definitions>
  <inkml:trace contextRef="#ctx0" brushRef="#br0">24 1 2384 0 0,'0'16'0'0'0,"-6"4"96"0"0,-2 11-24 0 0,3 5 8 0 0,1-1-80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8A491313-BF83-BC4F-87DA-A29417CF61EE}" type="datetimeFigureOut">
              <a:rPr lang="en-US"/>
              <a:pPr>
                <a:defRPr/>
              </a:pPr>
              <a:t>11/28/2023</a:t>
            </a:fld>
            <a:endParaRPr lang="en-US"/>
          </a:p>
        </p:txBody>
      </p:sp>
      <p:sp>
        <p:nvSpPr>
          <p:cNvPr id="4" name="Rectangle 4"/>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anchor="ctr"/>
          <a:lstStyle/>
          <a:p>
            <a:pPr lvl="0"/>
            <a:endParaRPr lang="en-US"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42310910-2610-F946-B908-1B939B60B29B}" type="slidenum">
              <a:rPr lang="en-US"/>
              <a:pPr>
                <a:defRPr/>
              </a:pPr>
              <a:t>‹#›</a:t>
            </a:fld>
            <a:endParaRPr lang="en-US"/>
          </a:p>
        </p:txBody>
      </p:sp>
    </p:spTree>
    <p:extLst>
      <p:ext uri="{BB962C8B-B14F-4D97-AF65-F5344CB8AC3E}">
        <p14:creationId xmlns:p14="http://schemas.microsoft.com/office/powerpoint/2010/main" val="237778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oreil.ly/2OQyGXx"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s://arxiv.org/pdf/1612.08468.pdf" TargetMode="External"/><Relationship Id="rId4" Type="http://schemas.openxmlformats.org/officeDocument/2006/relationships/hyperlink" Target="https://oreil.ly/2OWsZYf"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C8954D-4B71-4AE8-B395-7CB8EB04A644}" type="slidenum">
              <a:rPr lang="en-US" smtClean="0"/>
              <a:t>2</a:t>
            </a:fld>
            <a:endParaRPr lang="en-US"/>
          </a:p>
        </p:txBody>
      </p:sp>
    </p:spTree>
    <p:extLst>
      <p:ext uri="{BB962C8B-B14F-4D97-AF65-F5344CB8AC3E}">
        <p14:creationId xmlns:p14="http://schemas.microsoft.com/office/powerpoint/2010/main" val="283940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these categories which seems to be the most all largest category? </a:t>
            </a: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26</a:t>
            </a:fld>
            <a:endParaRPr lang="en-US"/>
          </a:p>
        </p:txBody>
      </p:sp>
    </p:spTree>
    <p:extLst>
      <p:ext uri="{BB962C8B-B14F-4D97-AF65-F5344CB8AC3E}">
        <p14:creationId xmlns:p14="http://schemas.microsoft.com/office/powerpoint/2010/main" val="3494581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C8954D-4B71-4AE8-B395-7CB8EB04A644}" type="slidenum">
              <a:rPr lang="en-US" smtClean="0"/>
              <a:t>27</a:t>
            </a:fld>
            <a:endParaRPr lang="en-US"/>
          </a:p>
        </p:txBody>
      </p:sp>
    </p:spTree>
    <p:extLst>
      <p:ext uri="{BB962C8B-B14F-4D97-AF65-F5344CB8AC3E}">
        <p14:creationId xmlns:p14="http://schemas.microsoft.com/office/powerpoint/2010/main" val="284545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C8954D-4B71-4AE8-B395-7CB8EB04A644}" type="slidenum">
              <a:rPr lang="en-US" smtClean="0"/>
              <a:t>30</a:t>
            </a:fld>
            <a:endParaRPr lang="en-US"/>
          </a:p>
        </p:txBody>
      </p:sp>
    </p:spTree>
    <p:extLst>
      <p:ext uri="{BB962C8B-B14F-4D97-AF65-F5344CB8AC3E}">
        <p14:creationId xmlns:p14="http://schemas.microsoft.com/office/powerpoint/2010/main" val="2012778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C8954D-4B71-4AE8-B395-7CB8EB04A644}" type="slidenum">
              <a:rPr lang="en-US" smtClean="0"/>
              <a:t>31</a:t>
            </a:fld>
            <a:endParaRPr lang="en-US"/>
          </a:p>
        </p:txBody>
      </p:sp>
    </p:spTree>
    <p:extLst>
      <p:ext uri="{BB962C8B-B14F-4D97-AF65-F5344CB8AC3E}">
        <p14:creationId xmlns:p14="http://schemas.microsoft.com/office/powerpoint/2010/main" val="4072678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C8954D-4B71-4AE8-B395-7CB8EB04A644}" type="slidenum">
              <a:rPr lang="en-US" smtClean="0"/>
              <a:t>33</a:t>
            </a:fld>
            <a:endParaRPr lang="en-US"/>
          </a:p>
        </p:txBody>
      </p:sp>
    </p:spTree>
    <p:extLst>
      <p:ext uri="{BB962C8B-B14F-4D97-AF65-F5344CB8AC3E}">
        <p14:creationId xmlns:p14="http://schemas.microsoft.com/office/powerpoint/2010/main" val="3156601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Harry Truman: https://www.trumanlibrary.gov/education/trivia/buck-stops-here-sign</a:t>
            </a: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34</a:t>
            </a:fld>
            <a:endParaRPr lang="en-US"/>
          </a:p>
        </p:txBody>
      </p:sp>
    </p:spTree>
    <p:extLst>
      <p:ext uri="{BB962C8B-B14F-4D97-AF65-F5344CB8AC3E}">
        <p14:creationId xmlns:p14="http://schemas.microsoft.com/office/powerpoint/2010/main" val="3803335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C8954D-4B71-4AE8-B395-7CB8EB04A644}" type="slidenum">
              <a:rPr lang="en-US" smtClean="0"/>
              <a:t>35</a:t>
            </a:fld>
            <a:endParaRPr lang="en-US"/>
          </a:p>
        </p:txBody>
      </p:sp>
    </p:spTree>
    <p:extLst>
      <p:ext uri="{BB962C8B-B14F-4D97-AF65-F5344CB8AC3E}">
        <p14:creationId xmlns:p14="http://schemas.microsoft.com/office/powerpoint/2010/main" val="4045063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 those that develop the IP and to whom the IP effects….</a:t>
            </a:r>
          </a:p>
        </p:txBody>
      </p:sp>
      <p:sp>
        <p:nvSpPr>
          <p:cNvPr id="4" name="Slide Number Placeholder 3"/>
          <p:cNvSpPr>
            <a:spLocks noGrp="1"/>
          </p:cNvSpPr>
          <p:nvPr>
            <p:ph type="sldNum" sz="quarter" idx="5"/>
          </p:nvPr>
        </p:nvSpPr>
        <p:spPr/>
        <p:txBody>
          <a:bodyPr/>
          <a:lstStyle/>
          <a:p>
            <a:fld id="{A9C8954D-4B71-4AE8-B395-7CB8EB04A644}" type="slidenum">
              <a:rPr lang="en-US" smtClean="0"/>
              <a:t>36</a:t>
            </a:fld>
            <a:endParaRPr lang="en-US"/>
          </a:p>
        </p:txBody>
      </p:sp>
    </p:spTree>
    <p:extLst>
      <p:ext uri="{BB962C8B-B14F-4D97-AF65-F5344CB8AC3E}">
        <p14:creationId xmlns:p14="http://schemas.microsoft.com/office/powerpoint/2010/main" val="570645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C8954D-4B71-4AE8-B395-7CB8EB04A644}" type="slidenum">
              <a:rPr lang="en-US" smtClean="0"/>
              <a:t>37</a:t>
            </a:fld>
            <a:endParaRPr lang="en-US"/>
          </a:p>
        </p:txBody>
      </p:sp>
    </p:spTree>
    <p:extLst>
      <p:ext uri="{BB962C8B-B14F-4D97-AF65-F5344CB8AC3E}">
        <p14:creationId xmlns:p14="http://schemas.microsoft.com/office/powerpoint/2010/main" val="3613289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C8954D-4B71-4AE8-B395-7CB8EB04A644}" type="slidenum">
              <a:rPr lang="en-US" smtClean="0"/>
              <a:t>38</a:t>
            </a:fld>
            <a:endParaRPr lang="en-US"/>
          </a:p>
        </p:txBody>
      </p:sp>
    </p:spTree>
    <p:extLst>
      <p:ext uri="{BB962C8B-B14F-4D97-AF65-F5344CB8AC3E}">
        <p14:creationId xmlns:p14="http://schemas.microsoft.com/office/powerpoint/2010/main" val="1363891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these categories which seems to be the most all largest category? </a:t>
            </a: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3</a:t>
            </a:fld>
            <a:endParaRPr lang="en-US"/>
          </a:p>
        </p:txBody>
      </p:sp>
    </p:spTree>
    <p:extLst>
      <p:ext uri="{BB962C8B-B14F-4D97-AF65-F5344CB8AC3E}">
        <p14:creationId xmlns:p14="http://schemas.microsoft.com/office/powerpoint/2010/main" val="3494232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C8954D-4B71-4AE8-B395-7CB8EB04A644}" type="slidenum">
              <a:rPr lang="en-US" smtClean="0"/>
              <a:t>39</a:t>
            </a:fld>
            <a:endParaRPr lang="en-US"/>
          </a:p>
        </p:txBody>
      </p:sp>
    </p:spTree>
    <p:extLst>
      <p:ext uri="{BB962C8B-B14F-4D97-AF65-F5344CB8AC3E}">
        <p14:creationId xmlns:p14="http://schemas.microsoft.com/office/powerpoint/2010/main" val="4072678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these categories which seems to be the most all largest category? </a:t>
            </a: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40</a:t>
            </a:fld>
            <a:endParaRPr lang="en-US"/>
          </a:p>
        </p:txBody>
      </p:sp>
    </p:spTree>
    <p:extLst>
      <p:ext uri="{BB962C8B-B14F-4D97-AF65-F5344CB8AC3E}">
        <p14:creationId xmlns:p14="http://schemas.microsoft.com/office/powerpoint/2010/main" val="389859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42</a:t>
            </a:fld>
            <a:endParaRPr lang="en-US"/>
          </a:p>
        </p:txBody>
      </p:sp>
    </p:spTree>
    <p:extLst>
      <p:ext uri="{BB962C8B-B14F-4D97-AF65-F5344CB8AC3E}">
        <p14:creationId xmlns:p14="http://schemas.microsoft.com/office/powerpoint/2010/main" val="3610329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45</a:t>
            </a:fld>
            <a:endParaRPr lang="en-US"/>
          </a:p>
        </p:txBody>
      </p:sp>
    </p:spTree>
    <p:extLst>
      <p:ext uri="{BB962C8B-B14F-4D97-AF65-F5344CB8AC3E}">
        <p14:creationId xmlns:p14="http://schemas.microsoft.com/office/powerpoint/2010/main" val="4238625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224f804e3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g6224f804e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1266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224f804e3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Draw path to high equilibrium </a:t>
            </a:r>
            <a:endParaRPr dirty="0"/>
          </a:p>
        </p:txBody>
      </p:sp>
      <p:sp>
        <p:nvSpPr>
          <p:cNvPr id="164" name="Google Shape;164;g6224f804e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2426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224f804e3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g6224f804e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9678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224f804e3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Countries are moving, in theory, from a trust surplus to a trust deficit as state level experience and environment matures. </a:t>
            </a:r>
            <a:endParaRPr dirty="0"/>
          </a:p>
        </p:txBody>
      </p:sp>
      <p:sp>
        <p:nvSpPr>
          <p:cNvPr id="164" name="Google Shape;164;g6224f804e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91085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224f804e3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g6224f804e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5241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224f804e3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g6224f804e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476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5</a:t>
            </a:fld>
            <a:endParaRPr lang="en-US"/>
          </a:p>
        </p:txBody>
      </p:sp>
    </p:spTree>
    <p:extLst>
      <p:ext uri="{BB962C8B-B14F-4D97-AF65-F5344CB8AC3E}">
        <p14:creationId xmlns:p14="http://schemas.microsoft.com/office/powerpoint/2010/main" val="42936660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224f804e3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Really what people are saying here is that they believe systems will improve which is the common measure of what we mean by trust, but is predicated on a old model that doesn’t include the idea that thing we are working to trust has the ability to learn.  </a:t>
            </a:r>
            <a:endParaRPr dirty="0"/>
          </a:p>
        </p:txBody>
      </p:sp>
      <p:sp>
        <p:nvSpPr>
          <p:cNvPr id="164" name="Google Shape;164;g6224f804e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14609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224f804e3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g6224f804e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851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Education and Understanding – Understanding requires explainability </a:t>
            </a: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71</a:t>
            </a:fld>
            <a:endParaRPr lang="en-US"/>
          </a:p>
        </p:txBody>
      </p:sp>
    </p:spTree>
    <p:extLst>
      <p:ext uri="{BB962C8B-B14F-4D97-AF65-F5344CB8AC3E}">
        <p14:creationId xmlns:p14="http://schemas.microsoft.com/office/powerpoint/2010/main" val="4250948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cited paper but in conflict with the previous example, however, but encompasses the same general idea. </a:t>
            </a: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74</a:t>
            </a:fld>
            <a:endParaRPr lang="en-US"/>
          </a:p>
        </p:txBody>
      </p:sp>
    </p:spTree>
    <p:extLst>
      <p:ext uri="{BB962C8B-B14F-4D97-AF65-F5344CB8AC3E}">
        <p14:creationId xmlns:p14="http://schemas.microsoft.com/office/powerpoint/2010/main" val="8064794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Times New Roman" panose="02020603050405020304" pitchFamily="18" charset="0"/>
              </a:rPr>
              <a:t>1</a:t>
            </a:r>
            <a:r>
              <a:rPr lang="en-US" sz="1200" dirty="0">
                <a:effectLst/>
                <a:latin typeface="Times New Roman" panose="02020603050405020304" pitchFamily="18" charset="0"/>
              </a:rPr>
              <a:t> Marco Tulio Ribeiro, Sameer Singh, and Carlos </a:t>
            </a:r>
            <a:r>
              <a:rPr lang="en-US" sz="1200" dirty="0" err="1">
                <a:effectLst/>
                <a:latin typeface="Times New Roman" panose="02020603050405020304" pitchFamily="18" charset="0"/>
              </a:rPr>
              <a:t>Guestrin</a:t>
            </a:r>
            <a:r>
              <a:rPr lang="en-US" sz="1200" dirty="0">
                <a:effectLst/>
                <a:latin typeface="Times New Roman" panose="02020603050405020304" pitchFamily="18" charset="0"/>
              </a:rPr>
              <a:t>, “‘Why Should I Trust You?’: Explaining the Predictions of Any Classifier,” in Proceedings of the 22nd ACM SIGKDD International Conference on Knowledge Discovery and Data Mining, ACM (2016): 1135–1144. </a:t>
            </a:r>
            <a:r>
              <a:rPr lang="en-US" sz="1200" dirty="0">
                <a:effectLst/>
                <a:latin typeface="Times New Roman" panose="02020603050405020304" pitchFamily="18" charset="0"/>
                <a:hlinkClick r:id="rId3"/>
              </a:rPr>
              <a:t>https://oreil.ly/2OQyGXx</a:t>
            </a:r>
            <a:r>
              <a:rPr lang="en-US" sz="1200" dirty="0">
                <a:effectLst/>
                <a:latin typeface="Times New Roman" panose="02020603050405020304" pitchFamily="18" charset="0"/>
              </a:rPr>
              <a:t>.</a:t>
            </a:r>
            <a:endParaRPr lang="en-US" sz="1200" dirty="0">
              <a:latin typeface="Times New Roman" panose="02020603050405020304" pitchFamily="18" charset="0"/>
            </a:endParaRPr>
          </a:p>
          <a:p>
            <a:r>
              <a:rPr lang="en-US" sz="1200" dirty="0">
                <a:effectLst/>
                <a:latin typeface="Times New Roman" panose="02020603050405020304" pitchFamily="18" charset="0"/>
              </a:rPr>
              <a:t>2 Scott M. Lundberg and </a:t>
            </a:r>
            <a:r>
              <a:rPr lang="en-US" sz="1200" dirty="0" err="1">
                <a:effectLst/>
                <a:latin typeface="Times New Roman" panose="02020603050405020304" pitchFamily="18" charset="0"/>
              </a:rPr>
              <a:t>Su</a:t>
            </a:r>
            <a:r>
              <a:rPr lang="en-US" sz="1200" dirty="0">
                <a:effectLst/>
                <a:latin typeface="Times New Roman" panose="02020603050405020304" pitchFamily="18" charset="0"/>
              </a:rPr>
              <a:t>-In Lee, “A Unified Approach to Interpreting Model Predictions,” in I. Guyon et al., eds., Advances in Neural Information Processing Systems 30 (Red Hook, NY: Curran Associates, Inc., 2017): 4765–4774. </a:t>
            </a:r>
            <a:r>
              <a:rPr lang="en-US" sz="1200" dirty="0">
                <a:effectLst/>
                <a:latin typeface="Times New Roman" panose="02020603050405020304" pitchFamily="18" charset="0"/>
                <a:hlinkClick r:id="rId4"/>
              </a:rPr>
              <a:t>https://oreil.ly/2OWsZYf</a:t>
            </a:r>
            <a:r>
              <a:rPr lang="en-US" sz="1200" dirty="0">
                <a:effectLst/>
                <a:latin typeface="Times New Roman" panose="02020603050405020304" pitchFamily="18" charset="0"/>
              </a:rPr>
              <a:t>.</a:t>
            </a:r>
          </a:p>
          <a:p>
            <a:r>
              <a:rPr lang="en-US" sz="1200" dirty="0">
                <a:latin typeface="Times New Roman" panose="02020603050405020304" pitchFamily="18" charset="0"/>
              </a:rPr>
              <a:t>3 </a:t>
            </a:r>
            <a:r>
              <a:rPr lang="en-US" sz="1200" dirty="0">
                <a:effectLst/>
                <a:latin typeface="Times New Roman" panose="02020603050405020304" pitchFamily="18" charset="0"/>
              </a:rPr>
              <a:t>Daniel W. </a:t>
            </a:r>
            <a:r>
              <a:rPr lang="en-US" sz="1200" dirty="0" err="1">
                <a:effectLst/>
                <a:latin typeface="Times New Roman" panose="02020603050405020304" pitchFamily="18" charset="0"/>
              </a:rPr>
              <a:t>Apley</a:t>
            </a:r>
            <a:r>
              <a:rPr lang="en-US" sz="1200" dirty="0">
                <a:effectLst/>
                <a:latin typeface="Times New Roman" panose="02020603050405020304" pitchFamily="18" charset="0"/>
              </a:rPr>
              <a:t>, “Visualizing the Effects of Predictor Variables in Black Box Supervised Learning Models,” arXiv:1612.08468, 2016, </a:t>
            </a:r>
            <a:r>
              <a:rPr lang="en-US" sz="1200" dirty="0">
                <a:effectLst/>
                <a:latin typeface="Times New Roman" panose="02020603050405020304" pitchFamily="18" charset="0"/>
                <a:hlinkClick r:id="rId5"/>
              </a:rPr>
              <a:t>https://arxiv.org/pdf/1612.08468.pdf</a:t>
            </a:r>
            <a:r>
              <a:rPr lang="en-US" sz="1200" dirty="0">
                <a:effectLst/>
                <a:latin typeface="Times New Roman" panose="02020603050405020304" pitchFamily="18" charset="0"/>
              </a:rPr>
              <a:t>.</a:t>
            </a:r>
          </a:p>
          <a:p>
            <a:r>
              <a:rPr lang="en-US" sz="1200" dirty="0">
                <a:latin typeface="Times New Roman" panose="02020603050405020304" pitchFamily="18" charset="0"/>
              </a:rPr>
              <a:t>4 </a:t>
            </a:r>
            <a:r>
              <a:rPr lang="en-US" sz="1200" dirty="0">
                <a:effectLst/>
                <a:latin typeface="Times New Roman" panose="02020603050405020304" pitchFamily="18" charset="0"/>
              </a:rPr>
              <a:t>Alex Goldstein et al., “Peeking Inside the Black Box: Visualizing Statistical Learning with Plots of Individual Conditional Expectation,” Journal of Computational and Graphical Statistics 24, no. 1 (2015), https://arxiv.org/pdf/1309.6392.pdf.</a:t>
            </a:r>
          </a:p>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78</a:t>
            </a:fld>
            <a:endParaRPr lang="en-US"/>
          </a:p>
        </p:txBody>
      </p:sp>
    </p:spTree>
    <p:extLst>
      <p:ext uri="{BB962C8B-B14F-4D97-AF65-F5344CB8AC3E}">
        <p14:creationId xmlns:p14="http://schemas.microsoft.com/office/powerpoint/2010/main" val="16277751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81</a:t>
            </a:fld>
            <a:endParaRPr lang="en-US"/>
          </a:p>
        </p:txBody>
      </p:sp>
    </p:spTree>
    <p:extLst>
      <p:ext uri="{BB962C8B-B14F-4D97-AF65-F5344CB8AC3E}">
        <p14:creationId xmlns:p14="http://schemas.microsoft.com/office/powerpoint/2010/main" val="2316424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224f804e3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g6224f804e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89206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224f804e3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g6224f804e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3373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88</a:t>
            </a:fld>
            <a:endParaRPr lang="en-US"/>
          </a:p>
        </p:txBody>
      </p:sp>
    </p:spTree>
    <p:extLst>
      <p:ext uri="{BB962C8B-B14F-4D97-AF65-F5344CB8AC3E}">
        <p14:creationId xmlns:p14="http://schemas.microsoft.com/office/powerpoint/2010/main" val="1578136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89</a:t>
            </a:fld>
            <a:endParaRPr lang="en-US"/>
          </a:p>
        </p:txBody>
      </p:sp>
    </p:spTree>
    <p:extLst>
      <p:ext uri="{BB962C8B-B14F-4D97-AF65-F5344CB8AC3E}">
        <p14:creationId xmlns:p14="http://schemas.microsoft.com/office/powerpoint/2010/main" val="2437268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6</a:t>
            </a:fld>
            <a:endParaRPr lang="en-US"/>
          </a:p>
        </p:txBody>
      </p:sp>
    </p:spTree>
    <p:extLst>
      <p:ext uri="{BB962C8B-B14F-4D97-AF65-F5344CB8AC3E}">
        <p14:creationId xmlns:p14="http://schemas.microsoft.com/office/powerpoint/2010/main" val="4020723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95</a:t>
            </a:fld>
            <a:endParaRPr lang="en-US"/>
          </a:p>
        </p:txBody>
      </p:sp>
    </p:spTree>
    <p:extLst>
      <p:ext uri="{BB962C8B-B14F-4D97-AF65-F5344CB8AC3E}">
        <p14:creationId xmlns:p14="http://schemas.microsoft.com/office/powerpoint/2010/main" val="3344326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Search for Algorithmic Bias, Next AI, then Statistical Bias, lastly change AI to Artificial Intelligence. </a:t>
            </a: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11</a:t>
            </a:fld>
            <a:endParaRPr lang="en-US"/>
          </a:p>
        </p:txBody>
      </p:sp>
    </p:spTree>
    <p:extLst>
      <p:ext uri="{BB962C8B-B14F-4D97-AF65-F5344CB8AC3E}">
        <p14:creationId xmlns:p14="http://schemas.microsoft.com/office/powerpoint/2010/main" val="1862270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think to yourself – no sharing - </a:t>
            </a: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19</a:t>
            </a:fld>
            <a:endParaRPr lang="en-US"/>
          </a:p>
        </p:txBody>
      </p:sp>
    </p:spTree>
    <p:extLst>
      <p:ext uri="{BB962C8B-B14F-4D97-AF65-F5344CB8AC3E}">
        <p14:creationId xmlns:p14="http://schemas.microsoft.com/office/powerpoint/2010/main" val="927790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we might consider in leading into this discussion…not to be answered but as a frame of reference. </a:t>
            </a:r>
          </a:p>
        </p:txBody>
      </p:sp>
      <p:sp>
        <p:nvSpPr>
          <p:cNvPr id="4" name="Slide Number Placeholder 3"/>
          <p:cNvSpPr>
            <a:spLocks noGrp="1"/>
          </p:cNvSpPr>
          <p:nvPr>
            <p:ph type="sldNum" sz="quarter" idx="5"/>
          </p:nvPr>
        </p:nvSpPr>
        <p:spPr/>
        <p:txBody>
          <a:bodyPr/>
          <a:lstStyle/>
          <a:p>
            <a:fld id="{A9C8954D-4B71-4AE8-B395-7CB8EB04A644}" type="slidenum">
              <a:rPr lang="en-US" smtClean="0"/>
              <a:t>21</a:t>
            </a:fld>
            <a:endParaRPr lang="en-US"/>
          </a:p>
        </p:txBody>
      </p:sp>
    </p:spTree>
    <p:extLst>
      <p:ext uri="{BB962C8B-B14F-4D97-AF65-F5344CB8AC3E}">
        <p14:creationId xmlns:p14="http://schemas.microsoft.com/office/powerpoint/2010/main" val="284545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C8954D-4B71-4AE8-B395-7CB8EB04A644}" type="slidenum">
              <a:rPr lang="en-US" smtClean="0"/>
              <a:t>22</a:t>
            </a:fld>
            <a:endParaRPr lang="en-US"/>
          </a:p>
        </p:txBody>
      </p:sp>
    </p:spTree>
    <p:extLst>
      <p:ext uri="{BB962C8B-B14F-4D97-AF65-F5344CB8AC3E}">
        <p14:creationId xmlns:p14="http://schemas.microsoft.com/office/powerpoint/2010/main" val="2198029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most of the issues generate from which phase…dots on the screen </a:t>
            </a: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25</a:t>
            </a:fld>
            <a:endParaRPr lang="en-US"/>
          </a:p>
        </p:txBody>
      </p:sp>
    </p:spTree>
    <p:extLst>
      <p:ext uri="{BB962C8B-B14F-4D97-AF65-F5344CB8AC3E}">
        <p14:creationId xmlns:p14="http://schemas.microsoft.com/office/powerpoint/2010/main" val="3223164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1615D8-3361-1208-5180-58765D9C3E0C}"/>
              </a:ext>
            </a:extLst>
          </p:cNvPr>
          <p:cNvSpPr>
            <a:spLocks noGrp="1"/>
          </p:cNvSpPr>
          <p:nvPr>
            <p:ph type="dt" sz="half" idx="10"/>
          </p:nvPr>
        </p:nvSpPr>
        <p:spPr/>
        <p:txBody>
          <a:bodyPr/>
          <a:lstStyle/>
          <a:p>
            <a:pPr>
              <a:defRPr/>
            </a:pPr>
            <a:fld id="{10DA1A4F-3D9D-4EC4-B0B1-93E85D9B25FE}" type="datetime1">
              <a:rPr lang="en-US" smtClean="0"/>
              <a:t>11/28/2023</a:t>
            </a:fld>
            <a:endParaRPr lang="en-US" dirty="0"/>
          </a:p>
        </p:txBody>
      </p:sp>
      <p:sp>
        <p:nvSpPr>
          <p:cNvPr id="3" name="Slide Number Placeholder 2">
            <a:extLst>
              <a:ext uri="{FF2B5EF4-FFF2-40B4-BE49-F238E27FC236}">
                <a16:creationId xmlns:a16="http://schemas.microsoft.com/office/drawing/2014/main" id="{357B85B4-9113-E301-CAF7-739A6605D57A}"/>
              </a:ext>
            </a:extLst>
          </p:cNvPr>
          <p:cNvSpPr>
            <a:spLocks noGrp="1"/>
          </p:cNvSpPr>
          <p:nvPr>
            <p:ph type="sldNum" sz="quarter" idx="11"/>
          </p:nvPr>
        </p:nvSpPr>
        <p:spPr/>
        <p:txBody>
          <a:bodyPr/>
          <a:lstStyle/>
          <a:p>
            <a:pPr>
              <a:defRPr/>
            </a:pPr>
            <a:fld id="{BF5384DF-3CC5-CF4E-9FE1-5084770CC286}" type="slidenum">
              <a:rPr lang="en-US" smtClean="0"/>
              <a:pPr>
                <a:defRPr/>
              </a:pPr>
              <a:t>‹#›</a:t>
            </a:fld>
            <a:endParaRPr lang="en-US" dirty="0"/>
          </a:p>
        </p:txBody>
      </p:sp>
    </p:spTree>
    <p:extLst>
      <p:ext uri="{BB962C8B-B14F-4D97-AF65-F5344CB8AC3E}">
        <p14:creationId xmlns:p14="http://schemas.microsoft.com/office/powerpoint/2010/main" val="450175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pic>
        <p:nvPicPr>
          <p:cNvPr id="4" name="Picture 9" descr="MV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74096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4" name="Picture 9" descr="vst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93597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4" name="Picture 9" descr="photos-ppt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778208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8" name="Picture 9" descr="bgbuffonephoto.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Subtitle 2"/>
          <p:cNvSpPr>
            <a:spLocks noGrp="1"/>
          </p:cNvSpPr>
          <p:nvPr>
            <p:ph type="subTitle" idx="1"/>
          </p:nvPr>
        </p:nvSpPr>
        <p:spPr>
          <a:xfrm>
            <a:off x="480504" y="3137687"/>
            <a:ext cx="4878397"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
          <p:cNvSpPr>
            <a:spLocks noGrp="1"/>
          </p:cNvSpPr>
          <p:nvPr>
            <p:ph type="ctrTitle"/>
          </p:nvPr>
        </p:nvSpPr>
        <p:spPr>
          <a:xfrm>
            <a:off x="480505" y="601091"/>
            <a:ext cx="5974084"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9" name="Picture Placeholder 8"/>
          <p:cNvSpPr>
            <a:spLocks noGrp="1" noChangeAspect="1"/>
          </p:cNvSpPr>
          <p:nvPr>
            <p:ph type="pic" sz="quarter" idx="10"/>
          </p:nvPr>
        </p:nvSpPr>
        <p:spPr>
          <a:xfrm>
            <a:off x="2606493" y="0"/>
            <a:ext cx="9602107"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pPr lvl="0"/>
            <a:r>
              <a:rPr lang="en-US" noProof="0"/>
              <a:t>Click icon to add picture</a:t>
            </a:r>
            <a:endParaRPr lang="en-US" noProof="0" dirty="0"/>
          </a:p>
        </p:txBody>
      </p:sp>
      <p:sp>
        <p:nvSpPr>
          <p:cNvPr id="3" name="Picture Placeholder 2"/>
          <p:cNvSpPr>
            <a:spLocks noGrp="1"/>
          </p:cNvSpPr>
          <p:nvPr>
            <p:ph type="pic" sz="quarter" idx="11"/>
          </p:nvPr>
        </p:nvSpPr>
        <p:spPr>
          <a:xfrm>
            <a:off x="1509256"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0" name="Picture Placeholder 2"/>
          <p:cNvSpPr>
            <a:spLocks noGrp="1"/>
          </p:cNvSpPr>
          <p:nvPr>
            <p:ph type="pic" sz="quarter" idx="12"/>
          </p:nvPr>
        </p:nvSpPr>
        <p:spPr>
          <a:xfrm>
            <a:off x="5180403"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1" name="Picture Placeholder 2"/>
          <p:cNvSpPr>
            <a:spLocks noGrp="1"/>
          </p:cNvSpPr>
          <p:nvPr>
            <p:ph type="pic" sz="quarter" idx="13"/>
          </p:nvPr>
        </p:nvSpPr>
        <p:spPr>
          <a:xfrm>
            <a:off x="8838003"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882033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555" y="1"/>
            <a:ext cx="10515600" cy="731520"/>
          </a:xfrm>
        </p:spPr>
        <p:txBody>
          <a:bodyPr>
            <a:normAutofit/>
          </a:bodyPr>
          <a:lstStyle>
            <a:lvl1pPr>
              <a:defRPr sz="2100" b="1"/>
            </a:lvl1pPr>
          </a:lstStyle>
          <a:p>
            <a:r>
              <a:rPr lang="en-US" dirty="0"/>
              <a:t>Click to edit Master title style</a:t>
            </a:r>
          </a:p>
        </p:txBody>
      </p:sp>
      <p:sp>
        <p:nvSpPr>
          <p:cNvPr id="3" name="Content Placeholder 2"/>
          <p:cNvSpPr>
            <a:spLocks noGrp="1"/>
          </p:cNvSpPr>
          <p:nvPr>
            <p:ph idx="1"/>
          </p:nvPr>
        </p:nvSpPr>
        <p:spPr>
          <a:xfrm>
            <a:off x="80555" y="1066868"/>
            <a:ext cx="10515600" cy="4351338"/>
          </a:xfrm>
        </p:spPr>
        <p:txBody>
          <a:bodyPr/>
          <a:lstStyle>
            <a:lvl1pPr marL="171450" indent="-171450">
              <a:buFont typeface="Wingdings" panose="05000000000000000000" pitchFamily="2" charset="2"/>
              <a:buChar char="Ø"/>
              <a:defRPr/>
            </a:lvl1pPr>
            <a:lvl2pPr marL="514350" indent="-171450">
              <a:buFont typeface="Wingdings" panose="05000000000000000000" pitchFamily="2" charset="2"/>
              <a:buChar char="v"/>
              <a:defRPr/>
            </a:lvl2pPr>
            <a:lvl3pPr marL="857250" indent="-171450">
              <a:buFont typeface="Wingdings" panose="05000000000000000000" pitchFamily="2" charset="2"/>
              <a:buChar char="Ø"/>
              <a:defRPr/>
            </a:lvl3pPr>
            <a:lvl4pPr marL="1200150" indent="-171450">
              <a:buFont typeface="Wingdings" panose="05000000000000000000" pitchFamily="2" charset="2"/>
              <a:buChar char="v"/>
              <a:defRPr/>
            </a:lvl4pPr>
            <a:lvl5pPr marL="1543050" indent="-171450">
              <a:buFont typeface="Wingdings" panose="05000000000000000000" pitchFamily="2" charset="2"/>
              <a:buChar char="Ø"/>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106711" y="6356352"/>
            <a:ext cx="2743200" cy="365125"/>
          </a:xfrm>
          <a:prstGeom prst="rect">
            <a:avLst/>
          </a:prstGeom>
        </p:spPr>
        <p:txBody>
          <a:bodyPr/>
          <a:lstStyle>
            <a:lvl1pPr algn="r">
              <a:defRPr>
                <a:solidFill>
                  <a:schemeClr val="accent1"/>
                </a:solidFill>
              </a:defRPr>
            </a:lvl1pPr>
          </a:lstStyle>
          <a:p>
            <a:fld id="{5ACD0CF0-90CC-9C41-A77B-2776398A8C8B}" type="slidenum">
              <a:rPr lang="en-US" smtClean="0"/>
              <a:pPr/>
              <a:t>‹#›</a:t>
            </a:fld>
            <a:endParaRPr lang="en-US"/>
          </a:p>
        </p:txBody>
      </p:sp>
    </p:spTree>
    <p:extLst>
      <p:ext uri="{BB962C8B-B14F-4D97-AF65-F5344CB8AC3E}">
        <p14:creationId xmlns:p14="http://schemas.microsoft.com/office/powerpoint/2010/main" val="1265166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4896395" y="6356351"/>
            <a:ext cx="2743200" cy="365125"/>
          </a:xfrm>
        </p:spPr>
        <p:txBody>
          <a:bodyPr/>
          <a:lstStyle/>
          <a:p>
            <a:fld id="{04C01D68-98F0-4413-A543-950947CC53F4}" type="datetime1">
              <a:rPr lang="en-US" smtClean="0"/>
              <a:t>11/28/2023</a:t>
            </a:fld>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5ACD0CF0-90CC-9C41-A77B-2776398A8C8B}" type="slidenum">
              <a:rPr lang="en-US" smtClean="0"/>
              <a:t>‹#›</a:t>
            </a:fld>
            <a:endParaRPr lang="en-US"/>
          </a:p>
        </p:txBody>
      </p:sp>
    </p:spTree>
    <p:extLst>
      <p:ext uri="{BB962C8B-B14F-4D97-AF65-F5344CB8AC3E}">
        <p14:creationId xmlns:p14="http://schemas.microsoft.com/office/powerpoint/2010/main" val="3410072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555" y="1"/>
            <a:ext cx="10515600" cy="731520"/>
          </a:xfrm>
        </p:spPr>
        <p:txBody>
          <a:bodyPr>
            <a:normAutofit/>
          </a:bodyPr>
          <a:lstStyle>
            <a:lvl1pPr>
              <a:defRPr sz="2100" b="1"/>
            </a:lvl1pPr>
          </a:lstStyle>
          <a:p>
            <a:r>
              <a:rPr lang="en-US" dirty="0"/>
              <a:t>Click to edit Master title style</a:t>
            </a:r>
          </a:p>
        </p:txBody>
      </p:sp>
      <p:sp>
        <p:nvSpPr>
          <p:cNvPr id="3" name="Content Placeholder 2"/>
          <p:cNvSpPr>
            <a:spLocks noGrp="1"/>
          </p:cNvSpPr>
          <p:nvPr>
            <p:ph idx="1"/>
          </p:nvPr>
        </p:nvSpPr>
        <p:spPr>
          <a:xfrm>
            <a:off x="80555" y="1066868"/>
            <a:ext cx="10515600" cy="4351338"/>
          </a:xfrm>
        </p:spPr>
        <p:txBody>
          <a:bodyPr/>
          <a:lstStyle>
            <a:lvl1pPr marL="171450" indent="-171450">
              <a:buFont typeface="Wingdings" panose="05000000000000000000" pitchFamily="2" charset="2"/>
              <a:buChar char="Ø"/>
              <a:defRPr/>
            </a:lvl1pPr>
            <a:lvl2pPr marL="514350" indent="-171450">
              <a:buFont typeface="Wingdings" panose="05000000000000000000" pitchFamily="2" charset="2"/>
              <a:buChar char="v"/>
              <a:defRPr/>
            </a:lvl2pPr>
            <a:lvl3pPr marL="857250" indent="-171450">
              <a:buFont typeface="Wingdings" panose="05000000000000000000" pitchFamily="2" charset="2"/>
              <a:buChar char="Ø"/>
              <a:defRPr/>
            </a:lvl3pPr>
            <a:lvl4pPr marL="1200150" indent="-171450">
              <a:buFont typeface="Wingdings" panose="05000000000000000000" pitchFamily="2" charset="2"/>
              <a:buChar char="v"/>
              <a:defRPr/>
            </a:lvl4pPr>
            <a:lvl5pPr marL="1543050" indent="-171450">
              <a:buFont typeface="Wingdings" panose="05000000000000000000" pitchFamily="2" charset="2"/>
              <a:buChar char="Ø"/>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106711" y="6356352"/>
            <a:ext cx="2743200" cy="365125"/>
          </a:xfrm>
          <a:prstGeom prst="rect">
            <a:avLst/>
          </a:prstGeom>
        </p:spPr>
        <p:txBody>
          <a:bodyPr/>
          <a:lstStyle>
            <a:lvl1pPr algn="r">
              <a:defRPr>
                <a:solidFill>
                  <a:schemeClr val="accent1"/>
                </a:solidFill>
              </a:defRPr>
            </a:lvl1pPr>
          </a:lstStyle>
          <a:p>
            <a:fld id="{5ACD0CF0-90CC-9C41-A77B-2776398A8C8B}" type="slidenum">
              <a:rPr lang="en-US" smtClean="0"/>
              <a:pPr/>
              <a:t>‹#›</a:t>
            </a:fld>
            <a:endParaRPr lang="en-US"/>
          </a:p>
        </p:txBody>
      </p:sp>
    </p:spTree>
    <p:extLst>
      <p:ext uri="{BB962C8B-B14F-4D97-AF65-F5344CB8AC3E}">
        <p14:creationId xmlns:p14="http://schemas.microsoft.com/office/powerpoint/2010/main" val="2150699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B3EDF1-F613-4DA2-A80A-754A6940B2FC}" type="datetime1">
              <a:rPr lang="en-US" smtClean="0"/>
              <a:t>11/28/2023</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5ACD0CF0-90CC-9C41-A77B-2776398A8C8B}" type="slidenum">
              <a:rPr lang="en-US" smtClean="0"/>
              <a:t>‹#›</a:t>
            </a:fld>
            <a:endParaRPr lang="en-US"/>
          </a:p>
        </p:txBody>
      </p:sp>
    </p:spTree>
    <p:extLst>
      <p:ext uri="{BB962C8B-B14F-4D97-AF65-F5344CB8AC3E}">
        <p14:creationId xmlns:p14="http://schemas.microsoft.com/office/powerpoint/2010/main" val="1498339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3B0033-72B4-4535-88FF-3AD028C99723}" type="datetime1">
              <a:rPr lang="en-US" smtClean="0"/>
              <a:t>11/28/2023</a:t>
            </a:fld>
            <a:endParaRPr lang="en-US"/>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2"/>
            <a:ext cx="2743200" cy="365125"/>
          </a:xfrm>
          <a:prstGeom prst="rect">
            <a:avLst/>
          </a:prstGeom>
        </p:spPr>
        <p:txBody>
          <a:bodyPr/>
          <a:lstStyle/>
          <a:p>
            <a:fld id="{5ACD0CF0-90CC-9C41-A77B-2776398A8C8B}" type="slidenum">
              <a:rPr lang="en-US" smtClean="0"/>
              <a:t>‹#›</a:t>
            </a:fld>
            <a:endParaRPr lang="en-US"/>
          </a:p>
        </p:txBody>
      </p:sp>
    </p:spTree>
    <p:extLst>
      <p:ext uri="{BB962C8B-B14F-4D97-AF65-F5344CB8AC3E}">
        <p14:creationId xmlns:p14="http://schemas.microsoft.com/office/powerpoint/2010/main" val="26607634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B2EC89-E834-484E-B15B-8A782CBE7E42}" type="datetime1">
              <a:rPr lang="en-US" smtClean="0"/>
              <a:t>11/28/2023</a:t>
            </a:fld>
            <a:endParaRPr lang="en-US"/>
          </a:p>
        </p:txBody>
      </p:sp>
      <p:sp>
        <p:nvSpPr>
          <p:cNvPr id="8" name="Footer Placeholder 7"/>
          <p:cNvSpPr>
            <a:spLocks noGrp="1"/>
          </p:cNvSpPr>
          <p:nvPr>
            <p:ph type="ftr" sz="quarter" idx="11"/>
          </p:nvPr>
        </p:nvSpPr>
        <p:spPr>
          <a:xfrm>
            <a:off x="4038600" y="6356352"/>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2"/>
            <a:ext cx="2743200" cy="365125"/>
          </a:xfrm>
          <a:prstGeom prst="rect">
            <a:avLst/>
          </a:prstGeom>
        </p:spPr>
        <p:txBody>
          <a:bodyPr/>
          <a:lstStyle/>
          <a:p>
            <a:fld id="{5ACD0CF0-90CC-9C41-A77B-2776398A8C8B}" type="slidenum">
              <a:rPr lang="en-US" smtClean="0"/>
              <a:t>‹#›</a:t>
            </a:fld>
            <a:endParaRPr lang="en-US"/>
          </a:p>
        </p:txBody>
      </p:sp>
    </p:spTree>
    <p:extLst>
      <p:ext uri="{BB962C8B-B14F-4D97-AF65-F5344CB8AC3E}">
        <p14:creationId xmlns:p14="http://schemas.microsoft.com/office/powerpoint/2010/main" val="3410325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FB Campus">
    <p:spTree>
      <p:nvGrpSpPr>
        <p:cNvPr id="1" name=""/>
        <p:cNvGrpSpPr/>
        <p:nvPr/>
      </p:nvGrpSpPr>
      <p:grpSpPr>
        <a:xfrm>
          <a:off x="0" y="0"/>
          <a:ext cx="0" cy="0"/>
          <a:chOff x="0" y="0"/>
          <a:chExt cx="0" cy="0"/>
        </a:xfrm>
      </p:grpSpPr>
      <p:sp>
        <p:nvSpPr>
          <p:cNvPr id="2"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304770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BFDB64-FBD6-4851-B5A5-2376FDD55407}" type="datetime1">
              <a:rPr lang="en-US" smtClean="0"/>
              <a:t>11/28/2023</a:t>
            </a:fld>
            <a:endParaRPr lang="en-US"/>
          </a:p>
        </p:txBody>
      </p:sp>
      <p:sp>
        <p:nvSpPr>
          <p:cNvPr id="4" name="Footer Placeholder 3"/>
          <p:cNvSpPr>
            <a:spLocks noGrp="1"/>
          </p:cNvSpPr>
          <p:nvPr>
            <p:ph type="ftr" sz="quarter" idx="11"/>
          </p:nvPr>
        </p:nvSpPr>
        <p:spPr>
          <a:xfrm>
            <a:off x="4038600" y="6356352"/>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5ACD0CF0-90CC-9C41-A77B-2776398A8C8B}" type="slidenum">
              <a:rPr lang="en-US" smtClean="0"/>
              <a:t>‹#›</a:t>
            </a:fld>
            <a:endParaRPr lang="en-US"/>
          </a:p>
        </p:txBody>
      </p:sp>
    </p:spTree>
    <p:extLst>
      <p:ext uri="{BB962C8B-B14F-4D97-AF65-F5344CB8AC3E}">
        <p14:creationId xmlns:p14="http://schemas.microsoft.com/office/powerpoint/2010/main" val="27568180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96691A-4010-4E41-AAA5-8BA8423BEAFA}" type="datetime1">
              <a:rPr lang="en-US" smtClean="0"/>
              <a:t>11/28/2023</a:t>
            </a:fld>
            <a:endParaRPr lang="en-US"/>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fld id="{5ACD0CF0-90CC-9C41-A77B-2776398A8C8B}" type="slidenum">
              <a:rPr lang="en-US" smtClean="0"/>
              <a:t>‹#›</a:t>
            </a:fld>
            <a:endParaRPr lang="en-US"/>
          </a:p>
        </p:txBody>
      </p:sp>
    </p:spTree>
    <p:extLst>
      <p:ext uri="{BB962C8B-B14F-4D97-AF65-F5344CB8AC3E}">
        <p14:creationId xmlns:p14="http://schemas.microsoft.com/office/powerpoint/2010/main" val="28072872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9A26292-8CED-46F0-BBB1-1BA0D2A33D09}" type="datetime1">
              <a:rPr lang="en-US" smtClean="0"/>
              <a:t>11/28/2023</a:t>
            </a:fld>
            <a:endParaRPr lang="en-US"/>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2"/>
            <a:ext cx="2743200" cy="365125"/>
          </a:xfrm>
          <a:prstGeom prst="rect">
            <a:avLst/>
          </a:prstGeom>
        </p:spPr>
        <p:txBody>
          <a:bodyPr/>
          <a:lstStyle/>
          <a:p>
            <a:fld id="{5ACD0CF0-90CC-9C41-A77B-2776398A8C8B}" type="slidenum">
              <a:rPr lang="en-US" smtClean="0"/>
              <a:t>‹#›</a:t>
            </a:fld>
            <a:endParaRPr lang="en-US"/>
          </a:p>
        </p:txBody>
      </p:sp>
    </p:spTree>
    <p:extLst>
      <p:ext uri="{BB962C8B-B14F-4D97-AF65-F5344CB8AC3E}">
        <p14:creationId xmlns:p14="http://schemas.microsoft.com/office/powerpoint/2010/main" val="31738549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61AD9AB-7BFD-44AF-B1FE-05602162B8C3}" type="datetime1">
              <a:rPr lang="en-US" smtClean="0"/>
              <a:t>11/28/2023</a:t>
            </a:fld>
            <a:endParaRPr lang="en-US"/>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2"/>
            <a:ext cx="2743200" cy="365125"/>
          </a:xfrm>
          <a:prstGeom prst="rect">
            <a:avLst/>
          </a:prstGeom>
        </p:spPr>
        <p:txBody>
          <a:bodyPr/>
          <a:lstStyle/>
          <a:p>
            <a:fld id="{5ACD0CF0-90CC-9C41-A77B-2776398A8C8B}" type="slidenum">
              <a:rPr lang="en-US" smtClean="0"/>
              <a:t>‹#›</a:t>
            </a:fld>
            <a:endParaRPr lang="en-US"/>
          </a:p>
        </p:txBody>
      </p:sp>
    </p:spTree>
    <p:extLst>
      <p:ext uri="{BB962C8B-B14F-4D97-AF65-F5344CB8AC3E}">
        <p14:creationId xmlns:p14="http://schemas.microsoft.com/office/powerpoint/2010/main" val="1317000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166586-FB24-4278-9591-82C4BBCDCA89}" type="datetime1">
              <a:rPr lang="en-US" smtClean="0"/>
              <a:t>11/28/2023</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5ACD0CF0-90CC-9C41-A77B-2776398A8C8B}" type="slidenum">
              <a:rPr lang="en-US" smtClean="0"/>
              <a:t>‹#›</a:t>
            </a:fld>
            <a:endParaRPr lang="en-US"/>
          </a:p>
        </p:txBody>
      </p:sp>
    </p:spTree>
    <p:extLst>
      <p:ext uri="{BB962C8B-B14F-4D97-AF65-F5344CB8AC3E}">
        <p14:creationId xmlns:p14="http://schemas.microsoft.com/office/powerpoint/2010/main" val="14379468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A5CA0D-3537-42D6-B0CE-3FBC0D012150}" type="datetime1">
              <a:rPr lang="en-US" smtClean="0"/>
              <a:t>11/28/2023</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5ACD0CF0-90CC-9C41-A77B-2776398A8C8B}" type="slidenum">
              <a:rPr lang="en-US" smtClean="0"/>
              <a:t>‹#›</a:t>
            </a:fld>
            <a:endParaRPr lang="en-US"/>
          </a:p>
        </p:txBody>
      </p:sp>
    </p:spTree>
    <p:extLst>
      <p:ext uri="{BB962C8B-B14F-4D97-AF65-F5344CB8AC3E}">
        <p14:creationId xmlns:p14="http://schemas.microsoft.com/office/powerpoint/2010/main" val="17102002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4851960" y="6355833"/>
            <a:ext cx="2473739"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
        <p:nvSpPr>
          <p:cNvPr id="9" name="Rectangle 8"/>
          <p:cNvSpPr/>
          <p:nvPr userDrawn="1"/>
        </p:nvSpPr>
        <p:spPr>
          <a:xfrm>
            <a:off x="0" y="5459899"/>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25174399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4851960" y="6355833"/>
            <a:ext cx="2473739"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
        <p:nvSpPr>
          <p:cNvPr id="9" name="Rectangle 8"/>
          <p:cNvSpPr/>
          <p:nvPr userDrawn="1"/>
        </p:nvSpPr>
        <p:spPr>
          <a:xfrm>
            <a:off x="0" y="5459899"/>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18598869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4851960" y="6355833"/>
            <a:ext cx="2473739"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
        <p:nvSpPr>
          <p:cNvPr id="9" name="Rectangle 8"/>
          <p:cNvSpPr/>
          <p:nvPr userDrawn="1"/>
        </p:nvSpPr>
        <p:spPr>
          <a:xfrm>
            <a:off x="0" y="5459899"/>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26632541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401" y="2528902"/>
            <a:ext cx="10837204" cy="34098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12"/>
          <p:cNvSpPr>
            <a:spLocks noGrp="1"/>
          </p:cNvSpPr>
          <p:nvPr>
            <p:ph type="body" sz="quarter" idx="15" hasCustomPrompt="1"/>
          </p:nvPr>
        </p:nvSpPr>
        <p:spPr>
          <a:xfrm>
            <a:off x="695402" y="1465389"/>
            <a:ext cx="10837204" cy="991505"/>
          </a:xfrm>
          <a:prstGeom prst="rect">
            <a:avLst/>
          </a:prstGeom>
          <a:noFill/>
        </p:spPr>
        <p:txBody>
          <a:bodyPr vert="horz" anchor="ctr" anchorCtr="0"/>
          <a:lstStyle>
            <a:lvl1pPr marL="0" indent="0" algn="ctr">
              <a:lnSpc>
                <a:spcPct val="90000"/>
              </a:lnSpc>
              <a:buNone/>
              <a:defRPr sz="2100">
                <a:solidFill>
                  <a:srgbClr val="72CFDF"/>
                </a:solidFill>
                <a:latin typeface="Utopia" panose="02020500000000000000" pitchFamily="18" charset="0"/>
                <a:ea typeface="Lato" panose="020F0502020204030203" pitchFamily="34" charset="0"/>
                <a:cs typeface="Lato" panose="020F0502020204030203" pitchFamily="34"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7" name="Title 1"/>
          <p:cNvSpPr>
            <a:spLocks noGrp="1"/>
          </p:cNvSpPr>
          <p:nvPr>
            <p:ph type="title"/>
          </p:nvPr>
        </p:nvSpPr>
        <p:spPr>
          <a:xfrm>
            <a:off x="692150" y="237840"/>
            <a:ext cx="10840455" cy="850900"/>
          </a:xfrm>
          <a:prstGeom prst="rect">
            <a:avLst/>
          </a:prstGeom>
        </p:spPr>
        <p:txBody>
          <a:bodyPr anchor="b" anchorCtr="0"/>
          <a:lstStyle>
            <a:lvl1pPr>
              <a:defRPr sz="3600" b="1" spc="113">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sp>
        <p:nvSpPr>
          <p:cNvPr id="6" name="Slide Number Placeholder 5"/>
          <p:cNvSpPr>
            <a:spLocks noGrp="1"/>
          </p:cNvSpPr>
          <p:nvPr>
            <p:ph type="sldNum" sz="quarter" idx="4"/>
          </p:nvPr>
        </p:nvSpPr>
        <p:spPr>
          <a:xfrm>
            <a:off x="9331107" y="6494596"/>
            <a:ext cx="2844800" cy="365125"/>
          </a:xfrm>
          <a:prstGeom prst="rect">
            <a:avLst/>
          </a:prstGeom>
        </p:spPr>
        <p:txBody>
          <a:bodyPr/>
          <a:lstStyle>
            <a:lvl1pPr algn="r">
              <a:defRPr sz="1350">
                <a:latin typeface="Lato Light"/>
                <a:cs typeface="Lato Light"/>
              </a:defRPr>
            </a:lvl1pPr>
          </a:lstStyle>
          <a:p>
            <a:fld id="{A2644288-DBB5-B146-A4C9-3FE617AA0A71}" type="slidenum">
              <a:rPr lang="en-US" smtClean="0"/>
              <a:pPr/>
              <a:t>‹#›</a:t>
            </a:fld>
            <a:endParaRPr lang="en-US" dirty="0"/>
          </a:p>
        </p:txBody>
      </p:sp>
    </p:spTree>
    <p:extLst>
      <p:ext uri="{BB962C8B-B14F-4D97-AF65-F5344CB8AC3E}">
        <p14:creationId xmlns:p14="http://schemas.microsoft.com/office/powerpoint/2010/main" val="4114133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
        <p:nvSpPr>
          <p:cNvPr id="9" name="Rectangle 8"/>
          <p:cNvSpPr/>
          <p:nvPr userDrawn="1"/>
        </p:nvSpPr>
        <p:spPr>
          <a:xfrm>
            <a:off x="0" y="5459897"/>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2852709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917987" y="570156"/>
            <a:ext cx="10341684" cy="1054250"/>
          </a:xfrm>
          <a:prstGeom prst="rect">
            <a:avLst/>
          </a:prstGeom>
        </p:spPr>
        <p:txBody>
          <a:bodyPr/>
          <a:lstStyle>
            <a:lvl1pPr>
              <a:defRPr sz="3225"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914400" y="1845482"/>
            <a:ext cx="5071872" cy="3434474"/>
          </a:xfrm>
          <a:prstGeom prst="rect">
            <a:avLst/>
          </a:prstGeom>
        </p:spPr>
        <p:txBody>
          <a:bodyPr>
            <a:normAutofit/>
          </a:bodyPr>
          <a:lstStyle>
            <a:lvl1pPr>
              <a:defRPr sz="15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6193535" y="1845482"/>
            <a:ext cx="5071872" cy="3434474"/>
          </a:xfrm>
          <a:prstGeom prst="rect">
            <a:avLst/>
          </a:prstGeom>
        </p:spPr>
        <p:txBody>
          <a:bodyPr>
            <a:normAutofit/>
          </a:bodyPr>
          <a:lstStyle>
            <a:lvl1pPr>
              <a:defRPr sz="1500">
                <a:solidFill>
                  <a:srgbClr val="595959"/>
                </a:solidFill>
                <a:latin typeface="Arial"/>
                <a:cs typeface="Arial"/>
              </a:defRPr>
            </a:lvl1pPr>
          </a:lstStyle>
          <a:p>
            <a:pPr lvl="0"/>
            <a:r>
              <a:rPr lang="en-US"/>
              <a:t>Click to edit Master text styles</a:t>
            </a:r>
          </a:p>
        </p:txBody>
      </p:sp>
      <p:sp>
        <p:nvSpPr>
          <p:cNvPr id="5" name="TextBox 4">
            <a:extLst>
              <a:ext uri="{FF2B5EF4-FFF2-40B4-BE49-F238E27FC236}">
                <a16:creationId xmlns:a16="http://schemas.microsoft.com/office/drawing/2014/main" id="{23348F2E-56D7-4783-BAD3-21D3D207EEC0}"/>
              </a:ext>
            </a:extLst>
          </p:cNvPr>
          <p:cNvSpPr txBox="1"/>
          <p:nvPr userDrawn="1"/>
        </p:nvSpPr>
        <p:spPr>
          <a:xfrm>
            <a:off x="4851960" y="6355833"/>
            <a:ext cx="2473739"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162574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5528734" y="2887664"/>
            <a:ext cx="114511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ok Antiqua" charset="0"/>
                <a:ea typeface="ＭＳ Ｐゴシック" charset="0"/>
                <a:cs typeface="ＭＳ Ｐゴシック" charset="0"/>
              </a:defRPr>
            </a:lvl1pPr>
            <a:lvl2pPr marL="742950" indent="-285750">
              <a:defRPr>
                <a:solidFill>
                  <a:schemeClr val="tx1"/>
                </a:solidFill>
                <a:latin typeface="Book Antiqua" charset="0"/>
                <a:ea typeface="ＭＳ Ｐゴシック" charset="0"/>
              </a:defRPr>
            </a:lvl2pPr>
            <a:lvl3pPr marL="1143000" indent="-228600">
              <a:defRPr>
                <a:solidFill>
                  <a:schemeClr val="tx1"/>
                </a:solidFill>
                <a:latin typeface="Book Antiqua" charset="0"/>
                <a:ea typeface="ＭＳ Ｐゴシック" charset="0"/>
              </a:defRPr>
            </a:lvl3pPr>
            <a:lvl4pPr marL="1600200" indent="-228600">
              <a:defRPr>
                <a:solidFill>
                  <a:schemeClr val="tx1"/>
                </a:solidFill>
                <a:latin typeface="Book Antiqua" charset="0"/>
                <a:ea typeface="ＭＳ Ｐゴシック" charset="0"/>
              </a:defRPr>
            </a:lvl4pPr>
            <a:lvl5pPr marL="2057400" indent="-228600">
              <a:defRPr>
                <a:solidFill>
                  <a:schemeClr val="tx1"/>
                </a:solidFill>
                <a:latin typeface="Book Antiqua" charset="0"/>
                <a:ea typeface="ＭＳ Ｐゴシック" charset="0"/>
              </a:defRPr>
            </a:lvl5pPr>
            <a:lvl6pPr marL="2514600" indent="-228600" fontAlgn="base">
              <a:spcBef>
                <a:spcPct val="0"/>
              </a:spcBef>
              <a:spcAft>
                <a:spcPct val="0"/>
              </a:spcAft>
              <a:defRPr>
                <a:solidFill>
                  <a:schemeClr val="tx1"/>
                </a:solidFill>
                <a:latin typeface="Book Antiqua" charset="0"/>
                <a:ea typeface="ＭＳ Ｐゴシック" charset="0"/>
              </a:defRPr>
            </a:lvl6pPr>
            <a:lvl7pPr marL="2971800" indent="-228600" fontAlgn="base">
              <a:spcBef>
                <a:spcPct val="0"/>
              </a:spcBef>
              <a:spcAft>
                <a:spcPct val="0"/>
              </a:spcAft>
              <a:defRPr>
                <a:solidFill>
                  <a:schemeClr val="tx1"/>
                </a:solidFill>
                <a:latin typeface="Book Antiqua" charset="0"/>
                <a:ea typeface="ＭＳ Ｐゴシック" charset="0"/>
              </a:defRPr>
            </a:lvl7pPr>
            <a:lvl8pPr marL="3429000" indent="-228600" fontAlgn="base">
              <a:spcBef>
                <a:spcPct val="0"/>
              </a:spcBef>
              <a:spcAft>
                <a:spcPct val="0"/>
              </a:spcAft>
              <a:defRPr>
                <a:solidFill>
                  <a:schemeClr val="tx1"/>
                </a:solidFill>
                <a:latin typeface="Book Antiqua" charset="0"/>
                <a:ea typeface="ＭＳ Ｐゴシック" charset="0"/>
              </a:defRPr>
            </a:lvl8pPr>
            <a:lvl9pPr marL="3886200" indent="-228600" fontAlgn="base">
              <a:spcBef>
                <a:spcPct val="0"/>
              </a:spcBef>
              <a:spcAft>
                <a:spcPct val="0"/>
              </a:spcAft>
              <a:defRPr>
                <a:solidFill>
                  <a:schemeClr val="tx1"/>
                </a:solidFill>
                <a:latin typeface="Book Antiqua" charset="0"/>
                <a:ea typeface="ＭＳ Ｐゴシック" charset="0"/>
              </a:defRPr>
            </a:lvl9pPr>
          </a:lstStyle>
          <a:p>
            <a:endParaRPr lang="en-US" sz="5400">
              <a:solidFill>
                <a:srgbClr val="DBA455"/>
              </a:solidFill>
              <a:latin typeface="Wingdings" charset="0"/>
            </a:endParaRPr>
          </a:p>
        </p:txBody>
      </p:sp>
      <p:sp>
        <p:nvSpPr>
          <p:cNvPr id="2" name="Title 1"/>
          <p:cNvSpPr>
            <a:spLocks noGrp="1"/>
          </p:cNvSpPr>
          <p:nvPr>
            <p:ph type="title"/>
          </p:nvPr>
        </p:nvSpPr>
        <p:spPr>
          <a:xfrm>
            <a:off x="920054" y="1204857"/>
            <a:ext cx="10339617"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932331" y="3324432"/>
            <a:ext cx="10312996"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5" name="Straight Connector 4"/>
          <p:cNvCxnSpPr/>
          <p:nvPr userDrawn="1"/>
        </p:nvCxnSpPr>
        <p:spPr>
          <a:xfrm>
            <a:off x="0" y="601401"/>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09B7727-4F88-43AA-BB13-AEDC87DDB3EA}"/>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2606418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917987" y="570156"/>
            <a:ext cx="10341684"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914400" y="1845482"/>
            <a:ext cx="5071872"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6193535" y="1845482"/>
            <a:ext cx="5071872"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5" name="TextBox 4">
            <a:extLst>
              <a:ext uri="{FF2B5EF4-FFF2-40B4-BE49-F238E27FC236}">
                <a16:creationId xmlns:a16="http://schemas.microsoft.com/office/drawing/2014/main" id="{23348F2E-56D7-4783-BAD3-21D3D207EEC0}"/>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926393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917987" y="570156"/>
            <a:ext cx="10341684"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917987" y="1783601"/>
            <a:ext cx="482923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7985" y="2622290"/>
            <a:ext cx="482924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6381171" y="1783601"/>
            <a:ext cx="4884955"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81171" y="2619063"/>
            <a:ext cx="4878500"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7" name="TextBox 6">
            <a:extLst>
              <a:ext uri="{FF2B5EF4-FFF2-40B4-BE49-F238E27FC236}">
                <a16:creationId xmlns:a16="http://schemas.microsoft.com/office/drawing/2014/main" id="{CE63606E-E78E-4013-979D-EBC44B2578B0}"/>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3558760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922670" y="559400"/>
            <a:ext cx="4774509"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p:cNvSpPr>
            <a:spLocks noGrp="1"/>
          </p:cNvSpPr>
          <p:nvPr>
            <p:ph type="body" sz="half" idx="2"/>
          </p:nvPr>
        </p:nvSpPr>
        <p:spPr>
          <a:xfrm>
            <a:off x="6519750" y="562026"/>
            <a:ext cx="4774509"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B77883EE-BF10-4465-BD1D-99F0789C4C25}"/>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83872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1031301" y="536673"/>
            <a:ext cx="10104435"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917986" y="4486019"/>
            <a:ext cx="10341685"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169028ED-E0C5-416B-96EC-0B000BC36B18}"/>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423315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9" descr="PPT-General9.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descr="genbuffbacker.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2468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DE86656-F913-40D1-8835-D9BB6D4A9EF4}"/>
              </a:ext>
            </a:extLst>
          </p:cNvPr>
          <p:cNvGrpSpPr/>
          <p:nvPr userDrawn="1"/>
        </p:nvGrpSpPr>
        <p:grpSpPr>
          <a:xfrm>
            <a:off x="0" y="6048948"/>
            <a:ext cx="12192000" cy="822900"/>
            <a:chOff x="0" y="5163405"/>
            <a:chExt cx="9144000" cy="822900"/>
          </a:xfrm>
        </p:grpSpPr>
        <p:sp>
          <p:nvSpPr>
            <p:cNvPr id="12" name="Google Shape;255;p40">
              <a:extLst>
                <a:ext uri="{FF2B5EF4-FFF2-40B4-BE49-F238E27FC236}">
                  <a16:creationId xmlns:a16="http://schemas.microsoft.com/office/drawing/2014/main" id="{1B1B75B1-CB3A-4318-BAEB-5C4786352F40}"/>
                </a:ext>
              </a:extLst>
            </p:cNvPr>
            <p:cNvSpPr txBox="1"/>
            <p:nvPr/>
          </p:nvSpPr>
          <p:spPr>
            <a:xfrm>
              <a:off x="0" y="5163405"/>
              <a:ext cx="9144000" cy="822900"/>
            </a:xfrm>
            <a:prstGeom prst="rect">
              <a:avLst/>
            </a:prstGeom>
            <a:gradFill>
              <a:gsLst>
                <a:gs pos="0">
                  <a:srgbClr val="231C34"/>
                </a:gs>
                <a:gs pos="100000">
                  <a:srgbClr val="737373"/>
                </a:gs>
              </a:gsLst>
              <a:lin ang="10800025" scaled="0"/>
            </a:gradFill>
            <a:ln>
              <a:noFill/>
            </a:ln>
          </p:spPr>
          <p:txBody>
            <a:bodyPr spcFirstLastPara="1" wrap="square" lIns="68575" tIns="34275" rIns="68575" bIns="34275" anchor="t" anchorCtr="0">
              <a:noAutofit/>
            </a:bodyPr>
            <a:lstStyle/>
            <a:p>
              <a:pPr>
                <a:spcBef>
                  <a:spcPts val="0"/>
                </a:spcBef>
                <a:spcAft>
                  <a:spcPts val="0"/>
                </a:spcAft>
              </a:pPr>
              <a:endParaRPr sz="1400">
                <a:solidFill>
                  <a:schemeClr val="dk1"/>
                </a:solidFill>
                <a:latin typeface="Calibri"/>
                <a:ea typeface="Calibri"/>
                <a:cs typeface="Calibri"/>
                <a:sym typeface="Calibri"/>
              </a:endParaRPr>
            </a:p>
          </p:txBody>
        </p:sp>
        <p:pic>
          <p:nvPicPr>
            <p:cNvPr id="13" name="Google Shape;256;p40">
              <a:extLst>
                <a:ext uri="{FF2B5EF4-FFF2-40B4-BE49-F238E27FC236}">
                  <a16:creationId xmlns:a16="http://schemas.microsoft.com/office/drawing/2014/main" id="{F11AB6ED-0A9E-4B06-B554-40C527A385A6}"/>
                </a:ext>
              </a:extLst>
            </p:cNvPr>
            <p:cNvPicPr preferRelativeResize="0"/>
            <p:nvPr/>
          </p:nvPicPr>
          <p:blipFill>
            <a:blip r:embed="rId16">
              <a:alphaModFix/>
            </a:blip>
            <a:stretch>
              <a:fillRect/>
            </a:stretch>
          </p:blipFill>
          <p:spPr>
            <a:xfrm>
              <a:off x="5821913" y="5295543"/>
              <a:ext cx="3163799" cy="587456"/>
            </a:xfrm>
            <a:prstGeom prst="rect">
              <a:avLst/>
            </a:prstGeom>
            <a:noFill/>
            <a:ln>
              <a:noFill/>
            </a:ln>
          </p:spPr>
        </p:pic>
      </p:grpSp>
      <p:sp>
        <p:nvSpPr>
          <p:cNvPr id="4" name="Date Placeholder 3"/>
          <p:cNvSpPr>
            <a:spLocks noGrp="1"/>
          </p:cNvSpPr>
          <p:nvPr>
            <p:ph type="dt" sz="half" idx="2"/>
          </p:nvPr>
        </p:nvSpPr>
        <p:spPr>
          <a:xfrm>
            <a:off x="476616" y="6411287"/>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2"/>
                </a:solidFill>
                <a:latin typeface="+mn-lt"/>
                <a:ea typeface="+mn-ea"/>
                <a:cs typeface="+mn-cs"/>
              </a:defRPr>
            </a:lvl1pPr>
          </a:lstStyle>
          <a:p>
            <a:pPr>
              <a:defRPr/>
            </a:pPr>
            <a:fld id="{10DA1A4F-3D9D-4EC4-B0B1-93E85D9B25FE}" type="datetime1">
              <a:rPr lang="en-US" smtClean="0"/>
              <a:t>11/28/2023</a:t>
            </a:fld>
            <a:endParaRPr lang="en-US" dirty="0"/>
          </a:p>
        </p:txBody>
      </p:sp>
      <p:sp>
        <p:nvSpPr>
          <p:cNvPr id="6" name="Slide Number Placeholder 5"/>
          <p:cNvSpPr>
            <a:spLocks noGrp="1"/>
          </p:cNvSpPr>
          <p:nvPr>
            <p:ph type="sldNum" sz="quarter" idx="4"/>
          </p:nvPr>
        </p:nvSpPr>
        <p:spPr>
          <a:xfrm>
            <a:off x="5994400" y="6400801"/>
            <a:ext cx="647152" cy="31201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2"/>
                </a:solidFill>
                <a:latin typeface="+mn-lt"/>
                <a:ea typeface="+mn-ea"/>
                <a:cs typeface="+mn-cs"/>
              </a:defRPr>
            </a:lvl1pPr>
          </a:lstStyle>
          <a:p>
            <a:pPr>
              <a:defRPr/>
            </a:pPr>
            <a:fld id="{BF5384DF-3CC5-CF4E-9FE1-5084770CC286}" type="slidenum">
              <a:rPr lang="en-US"/>
              <a:pPr>
                <a:defRPr/>
              </a:pPr>
              <a:t>‹#›</a:t>
            </a:fld>
            <a:endParaRPr lang="en-US" dirty="0"/>
          </a:p>
        </p:txBody>
      </p:sp>
    </p:spTree>
    <p:extLst>
      <p:ext uri="{BB962C8B-B14F-4D97-AF65-F5344CB8AC3E}">
        <p14:creationId xmlns:p14="http://schemas.microsoft.com/office/powerpoint/2010/main" val="4131859333"/>
      </p:ext>
    </p:extLst>
  </p:cSld>
  <p:clrMap bg1="lt1" tx1="dk1" bg2="lt2" tx2="dk2" accent1="accent1" accent2="accent2" accent3="accent3" accent4="accent4" accent5="accent5" accent6="accent6" hlink="hlink" folHlink="folHlink"/>
  <p:sldLayoutIdLst>
    <p:sldLayoutId id="2147483762"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Lst>
  <p:hf hdr="0" ftr="0"/>
  <p:txStyles>
    <p:titleStyle>
      <a:lvl1pPr algn="ctr" rtl="0" eaLnBrk="1" fontAlgn="base" hangingPunct="1">
        <a:spcBef>
          <a:spcPct val="0"/>
        </a:spcBef>
        <a:spcAft>
          <a:spcPct val="0"/>
        </a:spcAft>
        <a:defRPr sz="5400"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rtl="0" eaLnBrk="1" fontAlgn="base" hangingPunct="1">
        <a:spcBef>
          <a:spcPct val="20000"/>
        </a:spcBef>
        <a:spcAft>
          <a:spcPct val="0"/>
        </a:spcAft>
        <a:buClr>
          <a:schemeClr val="accent1"/>
        </a:buClr>
        <a:buFont typeface="Wingdings" charset="0"/>
        <a:defRPr sz="2400" kern="1200">
          <a:solidFill>
            <a:srgbClr val="262626"/>
          </a:solidFill>
          <a:latin typeface="+mn-lt"/>
          <a:ea typeface="ＭＳ Ｐゴシック" charset="0"/>
          <a:cs typeface="ＭＳ Ｐゴシック" charset="0"/>
        </a:defRPr>
      </a:lvl1pPr>
      <a:lvl2pPr marL="411163" algn="l" rtl="0" eaLnBrk="1" fontAlgn="base" hangingPunct="1">
        <a:spcBef>
          <a:spcPct val="20000"/>
        </a:spcBef>
        <a:spcAft>
          <a:spcPct val="0"/>
        </a:spcAft>
        <a:buClr>
          <a:schemeClr val="accent1"/>
        </a:buClr>
        <a:buFont typeface="Wingdings" charset="0"/>
        <a:defRPr sz="2200" kern="1200">
          <a:solidFill>
            <a:srgbClr val="262626"/>
          </a:solidFill>
          <a:latin typeface="+mn-lt"/>
          <a:ea typeface="ＭＳ Ｐゴシック" charset="0"/>
          <a:cs typeface="+mn-cs"/>
        </a:defRPr>
      </a:lvl2pPr>
      <a:lvl3pPr marL="776288" algn="l" rtl="0" eaLnBrk="1" fontAlgn="base" hangingPunct="1">
        <a:spcBef>
          <a:spcPct val="20000"/>
        </a:spcBef>
        <a:spcAft>
          <a:spcPct val="0"/>
        </a:spcAft>
        <a:buClr>
          <a:schemeClr val="accent1"/>
        </a:buClr>
        <a:buFont typeface="Wingdings" charset="0"/>
        <a:defRPr sz="2000" kern="1200">
          <a:solidFill>
            <a:srgbClr val="262626"/>
          </a:solidFill>
          <a:latin typeface="+mn-lt"/>
          <a:ea typeface="ＭＳ Ｐゴシック" charset="0"/>
          <a:cs typeface="+mn-cs"/>
        </a:defRPr>
      </a:lvl3pPr>
      <a:lvl4pPr marL="1187450" algn="l" rtl="0" eaLnBrk="1" fontAlgn="base" hangingPunct="1">
        <a:spcBef>
          <a:spcPct val="20000"/>
        </a:spcBef>
        <a:spcAft>
          <a:spcPct val="0"/>
        </a:spcAft>
        <a:buClr>
          <a:schemeClr val="accent1"/>
        </a:buClr>
        <a:buFont typeface="Wingdings" charset="0"/>
        <a:defRPr kern="1200">
          <a:solidFill>
            <a:srgbClr val="262626"/>
          </a:solidFill>
          <a:latin typeface="+mn-lt"/>
          <a:ea typeface="ＭＳ Ｐゴシック" charset="0"/>
          <a:cs typeface="+mn-cs"/>
        </a:defRPr>
      </a:lvl4pPr>
      <a:lvl5pPr marL="1508125" algn="l" rtl="0" eaLnBrk="1" fontAlgn="base" hangingPunct="1">
        <a:spcBef>
          <a:spcPct val="20000"/>
        </a:spcBef>
        <a:spcAft>
          <a:spcPct val="0"/>
        </a:spcAft>
        <a:buClr>
          <a:schemeClr val="accent1"/>
        </a:buClr>
        <a:buFont typeface="Wingdings" charset="0"/>
        <a:defRPr sz="1600" kern="1200">
          <a:solidFill>
            <a:srgbClr val="262626"/>
          </a:solidFill>
          <a:latin typeface="+mn-lt"/>
          <a:ea typeface="ＭＳ Ｐゴシック" charset="0"/>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887687" y="6355445"/>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75570EF-A0EC-4C7C-9082-FFE56C4913AF}" type="datetime1">
              <a:rPr lang="en-US" smtClean="0"/>
              <a:t>11/28/2023</a:t>
            </a:fld>
            <a:endParaRPr lang="en-US"/>
          </a:p>
        </p:txBody>
      </p:sp>
    </p:spTree>
    <p:extLst>
      <p:ext uri="{BB962C8B-B14F-4D97-AF65-F5344CB8AC3E}">
        <p14:creationId xmlns:p14="http://schemas.microsoft.com/office/powerpoint/2010/main" val="2754149523"/>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Lst>
  <p:hf hdr="0" dt="0"/>
  <p:txStyles>
    <p:titleStyle>
      <a:lvl1pPr algn="l" defTabSz="685800" rtl="0" eaLnBrk="1" latinLnBrk="0" hangingPunct="1">
        <a:lnSpc>
          <a:spcPct val="90000"/>
        </a:lnSpc>
        <a:spcBef>
          <a:spcPct val="0"/>
        </a:spcBef>
        <a:buNone/>
        <a:defRPr sz="3300" kern="1200">
          <a:solidFill>
            <a:schemeClr val="accent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accent1"/>
          </a:solidFill>
          <a:latin typeface="Calibri" panose="020F0502020204030204" pitchFamily="34" charset="0"/>
          <a:ea typeface="+mn-ea"/>
          <a:cs typeface="Calibri" panose="020F0502020204030204" pitchFamily="34" charset="0"/>
        </a:defRPr>
      </a:lvl1pPr>
      <a:lvl2pPr marL="514350" indent="-171450" algn="l" defTabSz="685800" rtl="0" eaLnBrk="1" latinLnBrk="0" hangingPunct="1">
        <a:lnSpc>
          <a:spcPct val="90000"/>
        </a:lnSpc>
        <a:spcBef>
          <a:spcPts val="375"/>
        </a:spcBef>
        <a:buFont typeface="Arial"/>
        <a:buChar char="•"/>
        <a:defRPr sz="1800" kern="1200">
          <a:solidFill>
            <a:schemeClr val="accent1"/>
          </a:solidFill>
          <a:latin typeface="Calibri" panose="020F0502020204030204" pitchFamily="34" charset="0"/>
          <a:ea typeface="+mn-ea"/>
          <a:cs typeface="Calibri" panose="020F0502020204030204" pitchFamily="34" charset="0"/>
        </a:defRPr>
      </a:lvl2pPr>
      <a:lvl3pPr marL="857250" indent="-171450" algn="l" defTabSz="685800" rtl="0" eaLnBrk="1" latinLnBrk="0" hangingPunct="1">
        <a:lnSpc>
          <a:spcPct val="90000"/>
        </a:lnSpc>
        <a:spcBef>
          <a:spcPts val="375"/>
        </a:spcBef>
        <a:buFont typeface="Arial"/>
        <a:buChar char="•"/>
        <a:defRPr sz="1500" kern="1200">
          <a:solidFill>
            <a:schemeClr val="accent1"/>
          </a:solidFill>
          <a:latin typeface="Calibri" panose="020F0502020204030204" pitchFamily="34" charset="0"/>
          <a:ea typeface="+mn-ea"/>
          <a:cs typeface="Calibri" panose="020F0502020204030204" pitchFamily="34" charset="0"/>
        </a:defRPr>
      </a:lvl3pPr>
      <a:lvl4pPr marL="1200150" indent="-171450" algn="l" defTabSz="685800" rtl="0" eaLnBrk="1" latinLnBrk="0" hangingPunct="1">
        <a:lnSpc>
          <a:spcPct val="90000"/>
        </a:lnSpc>
        <a:spcBef>
          <a:spcPts val="375"/>
        </a:spcBef>
        <a:buFont typeface="Arial"/>
        <a:buChar char="•"/>
        <a:defRPr sz="1350" kern="1200">
          <a:solidFill>
            <a:schemeClr val="accent1"/>
          </a:solidFill>
          <a:latin typeface="Calibri" panose="020F0502020204030204" pitchFamily="34" charset="0"/>
          <a:ea typeface="+mn-ea"/>
          <a:cs typeface="Calibri" panose="020F0502020204030204" pitchFamily="34" charset="0"/>
        </a:defRPr>
      </a:lvl4pPr>
      <a:lvl5pPr marL="1543050" indent="-171450" algn="l" defTabSz="685800" rtl="0" eaLnBrk="1" latinLnBrk="0" hangingPunct="1">
        <a:lnSpc>
          <a:spcPct val="90000"/>
        </a:lnSpc>
        <a:spcBef>
          <a:spcPts val="375"/>
        </a:spcBef>
        <a:buFont typeface="Arial"/>
        <a:buChar char="•"/>
        <a:defRPr sz="1350" kern="1200">
          <a:solidFill>
            <a:schemeClr val="accent1"/>
          </a:solidFill>
          <a:latin typeface="Calibri" panose="020F0502020204030204" pitchFamily="34" charset="0"/>
          <a:ea typeface="+mn-ea"/>
          <a:cs typeface="Calibri" panose="020F0502020204030204" pitchFamily="34"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hyperlink" Target="https://www.wired.co.uk/article/data-ai-ethics-hippocratic-oath-cathy-o-neil-weapons-of-math-destruction" TargetMode="Externa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UG_X_7g63rY"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Informed_consent"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hyperlink" Target="https://www.facebook.com/help/131112897028467" TargetMode="External"/><Relationship Id="rId4" Type="http://schemas.openxmlformats.org/officeDocument/2006/relationships/hyperlink" Target="https://myaccount.google.com/data-and-personalizat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40.png"/></Relationships>
</file>

<file path=ppt/slides/_rels/slide26.xml.rels><?xml version="1.0" encoding="UTF-8" standalone="yes"?>
<Relationships xmlns="http://schemas.openxmlformats.org/package/2006/relationships"><Relationship Id="rId3" Type="http://schemas.openxmlformats.org/officeDocument/2006/relationships/hyperlink" Target="https://gdpr.eu/what-is-gdpr/"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gdpr.eu/what-is-gdpr/"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pdf/1908.09635.pd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en.wikipedia.org/wiki/Garbage_in,_garbage_ou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midlifecrisiscrossover.com/2019/10/18/our-2019-road-trip-part-13-peanuts-to-president-to-peacemaker/"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hyperlink" Target="https://gdpr.eu/what-is-gdpr/"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hyperlink" Target="https://en.wikipedia.org/wiki/Confusion_matrix"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UVADS/DS-3001/blob/main/04_ML_Concepts_I_Foundations/ML1_inclass.ipynb"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hyperlink" Target="https://www.ncbi.nlm.nih.gov/pmc/articles/PMC4237160/#R42" TargetMode="External"/><Relationship Id="rId5" Type="http://schemas.openxmlformats.org/officeDocument/2006/relationships/hyperlink" Target="https://www.ncbi.nlm.nih.gov/pmc/articles/PMC4237160/#R28" TargetMode="External"/><Relationship Id="rId4" Type="http://schemas.openxmlformats.org/officeDocument/2006/relationships/hyperlink" Target="https://www.ncbi.nlm.nih.gov/pmc/articles/PMC4237160/#R1"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hyperlink" Target="https://transparency.twitter.com/en.html"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hyperlink" Target="https://www.nist.gov/system/files/documents/2020/08/17/NIST%20Explainable%20AI%20Draft%20NISTIR8312%20%281%29.pdf" TargetMode="Externa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hyperlink" Target="https://www.youtube.com/watch?v=jhopjN08lTM" TargetMode="External"/><Relationship Id="rId2" Type="http://schemas.openxmlformats.org/officeDocument/2006/relationships/hyperlink" Target="https://www.youtube.com/watch?v=sDDjJRnnHao" TargetMode="Externa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9.xml"/><Relationship Id="rId7" Type="http://schemas.openxmlformats.org/officeDocument/2006/relationships/image" Target="../media/image10.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1.xml"/><Relationship Id="rId5" Type="http://schemas.openxmlformats.org/officeDocument/2006/relationships/tags" Target="../tags/tag11.xml"/><Relationship Id="rId4" Type="http://schemas.openxmlformats.org/officeDocument/2006/relationships/tags" Target="../tags/tag10.xml"/></Relationships>
</file>

<file path=ppt/slides/_rels/slide80.xml.rels><?xml version="1.0" encoding="UTF-8" standalone="yes"?>
<Relationships xmlns="http://schemas.openxmlformats.org/package/2006/relationships"><Relationship Id="rId3" Type="http://schemas.openxmlformats.org/officeDocument/2006/relationships/hyperlink" Target="https://github.com/UVADS/DS1001/blob/master/ddsbook/ex_boost_machine_example.ipynb" TargetMode="External"/><Relationship Id="rId2" Type="http://schemas.openxmlformats.org/officeDocument/2006/relationships/hyperlink" Target="https://interpret.ml/docs/ebm.html" TargetMode="Externa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hyperlink" Target="https://www.youtube.com/watch?v=jhopjN08lTM" TargetMode="External"/><Relationship Id="rId3" Type="http://schemas.openxmlformats.org/officeDocument/2006/relationships/image" Target="../media/image3.png"/><Relationship Id="rId7" Type="http://schemas.openxmlformats.org/officeDocument/2006/relationships/hyperlink" Target="https://poloclub.github.io/cnn-explainer/" TargetMode="External"/><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hyperlink" Target="https://github.com/jphall663/awesome-machine-learning-interpretability" TargetMode="External"/><Relationship Id="rId5" Type="http://schemas.openxmlformats.org/officeDocument/2006/relationships/hyperlink" Target="https://thetrustproject.org/faq/#trust_mark" TargetMode="External"/><Relationship Id="rId4" Type="http://schemas.openxmlformats.org/officeDocument/2006/relationships/hyperlink" Target="http://francescobonchi.com/algorithmic_bias_tutorial.html" TargetMode="External"/><Relationship Id="rId9" Type="http://schemas.openxmlformats.org/officeDocument/2006/relationships/image" Target="../media/image3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buzzfeednews.com/article/craigsilverman/viral-fake-election-news-outperformed-real-news-on-facebook"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hyperlink" Target="https://science.sciencemag.org/content/early/2020/05/11/science.abb9045" TargetMode="External"/><Relationship Id="rId2" Type="http://schemas.openxmlformats.org/officeDocument/2006/relationships/hyperlink" Target="https://en.wikipedia.org/wiki/Republic_(Plato)" TargetMode="Externa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ted.com/talks/joy_buolamwini_how_i_m_fighting_bias_in_algorithms/transcript" TargetMode="Externa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5A55DD-1220-4E7C-8864-A4A413D47671}"/>
              </a:ext>
            </a:extLst>
          </p:cNvPr>
          <p:cNvSpPr txBox="1"/>
          <p:nvPr/>
        </p:nvSpPr>
        <p:spPr>
          <a:xfrm>
            <a:off x="1447800" y="990600"/>
            <a:ext cx="9525000" cy="1569660"/>
          </a:xfrm>
          <a:prstGeom prst="rect">
            <a:avLst/>
          </a:prstGeom>
          <a:noFill/>
        </p:spPr>
        <p:txBody>
          <a:bodyPr wrap="square" rtlCol="0">
            <a:spAutoFit/>
          </a:bodyPr>
          <a:lstStyle/>
          <a:p>
            <a:pPr lvl="1" algn="ctr">
              <a:defRPr/>
            </a:pPr>
            <a:r>
              <a:rPr lang="en-US" sz="3200" b="1" dirty="0">
                <a:latin typeface="Book Antiqua" charset="0"/>
              </a:rPr>
              <a:t>Value/Ethics: Human Impact and Ethics of Data Science</a:t>
            </a:r>
          </a:p>
          <a:p>
            <a:pPr lvl="1" algn="ctr">
              <a:defRPr/>
            </a:pPr>
            <a:endParaRPr lang="en-US" sz="3200" b="1" dirty="0">
              <a:latin typeface="Book Antiqua" charset="0"/>
            </a:endParaRPr>
          </a:p>
        </p:txBody>
      </p:sp>
    </p:spTree>
    <p:extLst>
      <p:ext uri="{BB962C8B-B14F-4D97-AF65-F5344CB8AC3E}">
        <p14:creationId xmlns:p14="http://schemas.microsoft.com/office/powerpoint/2010/main" val="2847330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FFD796-3D1C-BE68-80B1-E08F61BF8E23}"/>
              </a:ext>
            </a:extLst>
          </p:cNvPr>
          <p:cNvSpPr>
            <a:spLocks noGrp="1"/>
          </p:cNvSpPr>
          <p:nvPr>
            <p:ph type="sldNum" sz="quarter" idx="12"/>
          </p:nvPr>
        </p:nvSpPr>
        <p:spPr/>
        <p:txBody>
          <a:bodyPr/>
          <a:lstStyle/>
          <a:p>
            <a:fld id="{5ACD0CF0-90CC-9C41-A77B-2776398A8C8B}" type="slidenum">
              <a:rPr lang="en-US" smtClean="0"/>
              <a:pPr/>
              <a:t>10</a:t>
            </a:fld>
            <a:endParaRPr lang="en-US"/>
          </a:p>
        </p:txBody>
      </p:sp>
      <p:sp>
        <p:nvSpPr>
          <p:cNvPr id="5" name="TextBox 4">
            <a:extLst>
              <a:ext uri="{FF2B5EF4-FFF2-40B4-BE49-F238E27FC236}">
                <a16:creationId xmlns:a16="http://schemas.microsoft.com/office/drawing/2014/main" id="{CA75AAD3-98B8-8B63-2B54-2A6DA064AE72}"/>
              </a:ext>
            </a:extLst>
          </p:cNvPr>
          <p:cNvSpPr txBox="1"/>
          <p:nvPr/>
        </p:nvSpPr>
        <p:spPr>
          <a:xfrm>
            <a:off x="533400" y="762000"/>
            <a:ext cx="10982915" cy="4832092"/>
          </a:xfrm>
          <a:prstGeom prst="rect">
            <a:avLst/>
          </a:prstGeom>
          <a:noFill/>
        </p:spPr>
        <p:txBody>
          <a:bodyPr wrap="square" rtlCol="0">
            <a:spAutoFit/>
          </a:bodyPr>
          <a:lstStyle/>
          <a:p>
            <a:pPr algn="ctr"/>
            <a:r>
              <a:rPr lang="en-US" sz="4400" b="1" dirty="0">
                <a:latin typeface="Amasis MT Pro Black" panose="02040A04050005020304" pitchFamily="18" charset="0"/>
              </a:rPr>
              <a:t>    Case Number 1</a:t>
            </a:r>
          </a:p>
          <a:p>
            <a:endParaRPr lang="en-US" sz="4400" b="1" dirty="0">
              <a:latin typeface="Amasis MT Pro Black" panose="02040A04050005020304" pitchFamily="18" charset="0"/>
            </a:endParaRPr>
          </a:p>
          <a:p>
            <a:r>
              <a:rPr lang="en-US" sz="4400" b="1" dirty="0">
                <a:latin typeface="Amasis MT Pro Black" panose="02040A04050005020304" pitchFamily="18" charset="0"/>
              </a:rPr>
              <a:t>Ask: </a:t>
            </a:r>
          </a:p>
          <a:p>
            <a:r>
              <a:rPr lang="en-US" sz="4400" b="1" u="sng" dirty="0">
                <a:latin typeface="Amasis MT Pro Black" panose="02040A04050005020304" pitchFamily="18" charset="0"/>
              </a:rPr>
              <a:t>What</a:t>
            </a:r>
            <a:r>
              <a:rPr lang="en-US" sz="4400" b="1" dirty="0">
                <a:latin typeface="Amasis MT Pro Black" panose="02040A04050005020304" pitchFamily="18" charset="0"/>
              </a:rPr>
              <a:t> went wrong? </a:t>
            </a:r>
          </a:p>
          <a:p>
            <a:r>
              <a:rPr lang="en-US" sz="4400" b="1" u="sng" dirty="0">
                <a:solidFill>
                  <a:schemeClr val="bg1">
                    <a:lumMod val="85000"/>
                  </a:schemeClr>
                </a:solidFill>
                <a:latin typeface="Amasis MT Pro Black" panose="02040A04050005020304" pitchFamily="18" charset="0"/>
              </a:rPr>
              <a:t>How</a:t>
            </a:r>
            <a:r>
              <a:rPr lang="en-US" sz="4400" b="1" dirty="0">
                <a:solidFill>
                  <a:schemeClr val="bg1">
                    <a:lumMod val="85000"/>
                  </a:schemeClr>
                </a:solidFill>
                <a:latin typeface="Amasis MT Pro Black" panose="02040A04050005020304" pitchFamily="18" charset="0"/>
              </a:rPr>
              <a:t> could this be avoided? </a:t>
            </a:r>
          </a:p>
          <a:p>
            <a:r>
              <a:rPr lang="en-US" sz="4400" b="1" u="sng" dirty="0">
                <a:solidFill>
                  <a:schemeClr val="bg1">
                    <a:lumMod val="85000"/>
                  </a:schemeClr>
                </a:solidFill>
                <a:latin typeface="Amasis MT Pro Black" panose="02040A04050005020304" pitchFamily="18" charset="0"/>
              </a:rPr>
              <a:t>Where</a:t>
            </a:r>
            <a:r>
              <a:rPr lang="en-US" sz="4400" b="1" dirty="0">
                <a:solidFill>
                  <a:schemeClr val="bg1">
                    <a:lumMod val="85000"/>
                  </a:schemeClr>
                </a:solidFill>
                <a:latin typeface="Amasis MT Pro Black" panose="02040A04050005020304" pitchFamily="18" charset="0"/>
              </a:rPr>
              <a:t> in the DS Lifecycle did it go wrong?</a:t>
            </a:r>
          </a:p>
        </p:txBody>
      </p:sp>
    </p:spTree>
    <p:extLst>
      <p:ext uri="{BB962C8B-B14F-4D97-AF65-F5344CB8AC3E}">
        <p14:creationId xmlns:p14="http://schemas.microsoft.com/office/powerpoint/2010/main" val="8795111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7D98-EFC2-C7AF-752C-5020BD0B73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F6EC43-9D8C-CAF3-293C-172B9463B82F}"/>
              </a:ext>
            </a:extLst>
          </p:cNvPr>
          <p:cNvSpPr>
            <a:spLocks noGrp="1"/>
          </p:cNvSpPr>
          <p:nvPr>
            <p:ph idx="1"/>
          </p:nvPr>
        </p:nvSpPr>
        <p:spPr>
          <a:xfrm>
            <a:off x="104001" y="348176"/>
            <a:ext cx="10515600" cy="4800532"/>
          </a:xfrm>
        </p:spPr>
        <p:txBody>
          <a:bodyPr/>
          <a:lstStyle/>
          <a:p>
            <a:pPr algn="l"/>
            <a:r>
              <a:rPr lang="en-US" sz="1600" b="1" i="0" dirty="0">
                <a:solidFill>
                  <a:srgbClr val="1A1A1A"/>
                </a:solidFill>
                <a:effectLst/>
                <a:latin typeface="BreveText"/>
              </a:rPr>
              <a:t>TU: How would this be implemented practically?</a:t>
            </a:r>
            <a:endParaRPr lang="en-US" sz="1600" b="0" i="0" dirty="0">
              <a:solidFill>
                <a:srgbClr val="1A1A1A"/>
              </a:solidFill>
              <a:effectLst/>
              <a:latin typeface="BreveText"/>
            </a:endParaRPr>
          </a:p>
          <a:p>
            <a:pPr algn="l"/>
            <a:r>
              <a:rPr lang="en-US" sz="1600" b="1" i="0" dirty="0">
                <a:solidFill>
                  <a:srgbClr val="1A1A1A"/>
                </a:solidFill>
                <a:effectLst/>
                <a:latin typeface="BreveText"/>
              </a:rPr>
              <a:t>CO:</a:t>
            </a:r>
            <a:r>
              <a:rPr lang="en-US" sz="1600" b="0" i="0" dirty="0">
                <a:solidFill>
                  <a:srgbClr val="1A1A1A"/>
                </a:solidFill>
                <a:effectLst/>
                <a:latin typeface="BreveText"/>
              </a:rPr>
              <a:t> To make it more practical, I’m introducing a concept called the ethical matrix, which is a concept that I’ve borrowed from a moral philosopher, called Ben </a:t>
            </a:r>
            <a:r>
              <a:rPr lang="en-US" sz="1600" b="0" i="0" dirty="0" err="1">
                <a:solidFill>
                  <a:srgbClr val="1A1A1A"/>
                </a:solidFill>
                <a:effectLst/>
                <a:latin typeface="BreveText"/>
              </a:rPr>
              <a:t>Mepham</a:t>
            </a:r>
            <a:r>
              <a:rPr lang="en-US" sz="1600" b="0" i="0" dirty="0">
                <a:solidFill>
                  <a:srgbClr val="1A1A1A"/>
                </a:solidFill>
                <a:effectLst/>
                <a:latin typeface="BreveText"/>
              </a:rPr>
              <a:t>, who originally used it in the context of bioethics.</a:t>
            </a:r>
          </a:p>
          <a:p>
            <a:pPr algn="l"/>
            <a:r>
              <a:rPr lang="en-US" sz="1600" b="0" i="0" dirty="0">
                <a:solidFill>
                  <a:srgbClr val="1A1A1A"/>
                </a:solidFill>
                <a:effectLst/>
                <a:latin typeface="BreveText"/>
              </a:rPr>
              <a:t>The ethical matrix is a framework to force people to think more broadly. The rows of the matrix includes all the stakeholders that may be impacted by a given algorithm. For example, in the case of the recidivism risk algorithm it will include the judge, it will include the prosecutor, it will include the defendant and it will include the general public</a:t>
            </a:r>
          </a:p>
          <a:p>
            <a:pPr algn="l"/>
            <a:r>
              <a:rPr lang="en-US" sz="1600" dirty="0"/>
              <a:t> </a:t>
            </a:r>
          </a:p>
          <a:p>
            <a:pPr algn="l"/>
            <a:endParaRPr lang="en-US" sz="1600" b="0" i="0" dirty="0">
              <a:solidFill>
                <a:srgbClr val="1A1A1A"/>
              </a:solidFill>
              <a:effectLst/>
              <a:latin typeface="BreveText"/>
            </a:endParaRPr>
          </a:p>
          <a:p>
            <a:pPr algn="l"/>
            <a:r>
              <a:rPr lang="en-US" sz="1600" b="0" i="0" dirty="0">
                <a:solidFill>
                  <a:srgbClr val="1A1A1A"/>
                </a:solidFill>
                <a:effectLst/>
                <a:latin typeface="BreveText"/>
              </a:rPr>
              <a:t>Then, the columns of the matrix are the things that each of these stakeholders actually worry about. For example, the judge is going to worry about freeing someone who is dangerous to the public (a false negative.) Whereas the defendant’s worrying about being punished unnecessarily for something they didn’t or weren’t going to do (a false positive).</a:t>
            </a:r>
          </a:p>
          <a:p>
            <a:pPr algn="l"/>
            <a:r>
              <a:rPr lang="en-US" sz="1600" b="0" i="0" dirty="0">
                <a:solidFill>
                  <a:srgbClr val="1A1A1A"/>
                </a:solidFill>
                <a:effectLst/>
                <a:latin typeface="BreveText"/>
              </a:rPr>
              <a:t>The ethical matrix helps lay out all of these competing implications, motivations and considerations and allows data scientists to consider the bigger impact of their designs.</a:t>
            </a:r>
          </a:p>
          <a:p>
            <a:pPr marL="0" indent="0">
              <a:buNone/>
            </a:pPr>
            <a:endParaRPr lang="en-US" sz="1600" dirty="0"/>
          </a:p>
          <a:p>
            <a:pPr marL="0" indent="0">
              <a:buNone/>
            </a:pPr>
            <a:r>
              <a:rPr lang="en-US" sz="1600">
                <a:hlinkClick r:id="rId2"/>
              </a:rPr>
              <a:t>https://www.wired.co.uk/article/data-ai-ethics-hippocratic-oath-cathy-o-neil-weapons-of-math-destruction</a:t>
            </a:r>
            <a:endParaRPr lang="en-US" sz="1600"/>
          </a:p>
          <a:p>
            <a:pPr marL="0" indent="0">
              <a:buNone/>
            </a:pPr>
            <a:endParaRPr lang="en-US" sz="1600" dirty="0"/>
          </a:p>
        </p:txBody>
      </p:sp>
      <p:sp>
        <p:nvSpPr>
          <p:cNvPr id="4" name="Slide Number Placeholder 3">
            <a:extLst>
              <a:ext uri="{FF2B5EF4-FFF2-40B4-BE49-F238E27FC236}">
                <a16:creationId xmlns:a16="http://schemas.microsoft.com/office/drawing/2014/main" id="{F669CEC1-39D7-5A70-CD8E-FFAD7B41A194}"/>
              </a:ext>
            </a:extLst>
          </p:cNvPr>
          <p:cNvSpPr>
            <a:spLocks noGrp="1"/>
          </p:cNvSpPr>
          <p:nvPr>
            <p:ph type="sldNum" sz="quarter" idx="12"/>
          </p:nvPr>
        </p:nvSpPr>
        <p:spPr/>
        <p:txBody>
          <a:bodyPr/>
          <a:lstStyle/>
          <a:p>
            <a:fld id="{5ACD0CF0-90CC-9C41-A77B-2776398A8C8B}" type="slidenum">
              <a:rPr lang="en-US" smtClean="0"/>
              <a:pPr/>
              <a:t>100</a:t>
            </a:fld>
            <a:endParaRPr lang="en-US"/>
          </a:p>
        </p:txBody>
      </p:sp>
    </p:spTree>
    <p:extLst>
      <p:ext uri="{BB962C8B-B14F-4D97-AF65-F5344CB8AC3E}">
        <p14:creationId xmlns:p14="http://schemas.microsoft.com/office/powerpoint/2010/main" val="21632750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BED1F4-7293-E40E-0631-3C138AC1F473}"/>
              </a:ext>
            </a:extLst>
          </p:cNvPr>
          <p:cNvSpPr>
            <a:spLocks noGrp="1"/>
          </p:cNvSpPr>
          <p:nvPr>
            <p:ph type="sldNum" sz="quarter" idx="12"/>
          </p:nvPr>
        </p:nvSpPr>
        <p:spPr/>
        <p:txBody>
          <a:bodyPr/>
          <a:lstStyle/>
          <a:p>
            <a:fld id="{5ACD0CF0-90CC-9C41-A77B-2776398A8C8B}" type="slidenum">
              <a:rPr lang="en-US" smtClean="0"/>
              <a:pPr/>
              <a:t>101</a:t>
            </a:fld>
            <a:endParaRPr lang="en-US"/>
          </a:p>
        </p:txBody>
      </p:sp>
      <p:sp>
        <p:nvSpPr>
          <p:cNvPr id="6" name="TextBox 5">
            <a:extLst>
              <a:ext uri="{FF2B5EF4-FFF2-40B4-BE49-F238E27FC236}">
                <a16:creationId xmlns:a16="http://schemas.microsoft.com/office/drawing/2014/main" id="{62970823-BCBF-6BCC-D11F-48FA099D007A}"/>
              </a:ext>
            </a:extLst>
          </p:cNvPr>
          <p:cNvSpPr txBox="1"/>
          <p:nvPr/>
        </p:nvSpPr>
        <p:spPr>
          <a:xfrm>
            <a:off x="304800" y="1066800"/>
            <a:ext cx="10744200" cy="4401205"/>
          </a:xfrm>
          <a:prstGeom prst="rect">
            <a:avLst/>
          </a:prstGeom>
          <a:noFill/>
        </p:spPr>
        <p:txBody>
          <a:bodyPr wrap="square" rtlCol="0">
            <a:spAutoFit/>
          </a:bodyPr>
          <a:lstStyle/>
          <a:p>
            <a:pPr marL="285750" indent="-285750">
              <a:buFont typeface="Wingdings" panose="05000000000000000000" pitchFamily="2" charset="2"/>
              <a:buChar char="Ø"/>
            </a:pPr>
            <a:r>
              <a:rPr lang="en-US" sz="2800" b="1" dirty="0">
                <a:solidFill>
                  <a:schemeClr val="tx2"/>
                </a:solidFill>
                <a:latin typeface="+mj-lt"/>
              </a:rPr>
              <a:t> Focus on Problem Solving through Probabilistic Reasoning</a:t>
            </a:r>
          </a:p>
          <a:p>
            <a:endParaRPr lang="en-US" sz="2800" b="1" dirty="0">
              <a:solidFill>
                <a:schemeClr val="tx2"/>
              </a:solidFill>
              <a:latin typeface="+mj-lt"/>
            </a:endParaRPr>
          </a:p>
          <a:p>
            <a:pPr marL="285750" indent="-285750">
              <a:buFont typeface="Wingdings" panose="05000000000000000000" pitchFamily="2" charset="2"/>
              <a:buChar char="Ø"/>
            </a:pPr>
            <a:r>
              <a:rPr lang="en-US" sz="2800" b="1" dirty="0">
                <a:solidFill>
                  <a:schemeClr val="tx2"/>
                </a:solidFill>
                <a:latin typeface="+mj-lt"/>
              </a:rPr>
              <a:t> Creates a foundation for Market Sector Specialization – Knowledge Economy</a:t>
            </a:r>
          </a:p>
          <a:p>
            <a:endParaRPr lang="en-US" sz="2800" b="1" dirty="0">
              <a:solidFill>
                <a:schemeClr val="tx2"/>
              </a:solidFill>
              <a:latin typeface="+mj-lt"/>
            </a:endParaRPr>
          </a:p>
          <a:p>
            <a:pPr marL="285750" indent="-285750">
              <a:buFont typeface="Wingdings" panose="05000000000000000000" pitchFamily="2" charset="2"/>
              <a:buChar char="Ø"/>
            </a:pPr>
            <a:r>
              <a:rPr lang="en-US" sz="2800" b="1" dirty="0">
                <a:solidFill>
                  <a:schemeClr val="tx2"/>
                </a:solidFill>
                <a:latin typeface="+mj-lt"/>
              </a:rPr>
              <a:t> Data Literate Society is Required for the Data Age </a:t>
            </a:r>
          </a:p>
          <a:p>
            <a:pPr marL="285750" indent="-285750">
              <a:buFont typeface="Wingdings" panose="05000000000000000000" pitchFamily="2" charset="2"/>
              <a:buChar char="Ø"/>
            </a:pPr>
            <a:endParaRPr lang="en-US" sz="2800" b="1" dirty="0">
              <a:solidFill>
                <a:schemeClr val="tx2"/>
              </a:solidFill>
              <a:latin typeface="+mj-lt"/>
            </a:endParaRPr>
          </a:p>
          <a:p>
            <a:pPr marL="285750" indent="-285750">
              <a:buFont typeface="Wingdings" panose="05000000000000000000" pitchFamily="2" charset="2"/>
              <a:buChar char="Ø"/>
            </a:pPr>
            <a:r>
              <a:rPr lang="en-US" sz="2800" b="1" dirty="0">
                <a:solidFill>
                  <a:schemeClr val="tx2"/>
                </a:solidFill>
                <a:latin typeface="+mj-lt"/>
              </a:rPr>
              <a:t>Maximizes both Human Capital and Signaling Educational Theories</a:t>
            </a:r>
          </a:p>
          <a:p>
            <a:pPr marL="285750" indent="-285750">
              <a:buFont typeface="Wingdings" panose="05000000000000000000" pitchFamily="2" charset="2"/>
              <a:buChar char="Ø"/>
            </a:pPr>
            <a:endParaRPr lang="en-US" sz="2800" b="1" dirty="0">
              <a:solidFill>
                <a:schemeClr val="tx2"/>
              </a:solidFill>
              <a:latin typeface="+mj-lt"/>
            </a:endParaRPr>
          </a:p>
        </p:txBody>
      </p:sp>
      <p:sp>
        <p:nvSpPr>
          <p:cNvPr id="8" name="Title 7">
            <a:extLst>
              <a:ext uri="{FF2B5EF4-FFF2-40B4-BE49-F238E27FC236}">
                <a16:creationId xmlns:a16="http://schemas.microsoft.com/office/drawing/2014/main" id="{89A8FF60-4ECD-0718-1D24-6D87E2300164}"/>
              </a:ext>
            </a:extLst>
          </p:cNvPr>
          <p:cNvSpPr>
            <a:spLocks noGrp="1"/>
          </p:cNvSpPr>
          <p:nvPr>
            <p:ph type="title"/>
          </p:nvPr>
        </p:nvSpPr>
        <p:spPr>
          <a:xfrm>
            <a:off x="533400" y="228600"/>
            <a:ext cx="10515600" cy="731520"/>
          </a:xfrm>
        </p:spPr>
        <p:txBody>
          <a:bodyPr>
            <a:normAutofit/>
          </a:bodyPr>
          <a:lstStyle/>
          <a:p>
            <a:r>
              <a:rPr lang="en-US" sz="3200" dirty="0"/>
              <a:t>Summary </a:t>
            </a:r>
          </a:p>
        </p:txBody>
      </p:sp>
    </p:spTree>
    <p:extLst>
      <p:ext uri="{BB962C8B-B14F-4D97-AF65-F5344CB8AC3E}">
        <p14:creationId xmlns:p14="http://schemas.microsoft.com/office/powerpoint/2010/main" val="428668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1000"/>
                                        <p:tgtEl>
                                          <p:spTgt spid="6">
                                            <p:txEl>
                                              <p:pRg st="4" end="4"/>
                                            </p:txEl>
                                          </p:spTgt>
                                        </p:tgtEl>
                                      </p:cBhvr>
                                    </p:animEffect>
                                    <p:anim calcmode="lin" valueType="num">
                                      <p:cBhvr>
                                        <p:cTn id="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6" end="6"/>
                                            </p:txEl>
                                          </p:spTgt>
                                        </p:tgtEl>
                                        <p:attrNameLst>
                                          <p:attrName>style.visibility</p:attrName>
                                        </p:attrNameLst>
                                      </p:cBhvr>
                                      <p:to>
                                        <p:strVal val="visible"/>
                                      </p:to>
                                    </p:set>
                                    <p:animEffect transition="in" filter="fade">
                                      <p:cBhvr>
                                        <p:cTn id="14" dur="1000"/>
                                        <p:tgtEl>
                                          <p:spTgt spid="6">
                                            <p:txEl>
                                              <p:pRg st="6" end="6"/>
                                            </p:txEl>
                                          </p:spTgt>
                                        </p:tgtEl>
                                      </p:cBhvr>
                                    </p:animEffect>
                                    <p:anim calcmode="lin" valueType="num">
                                      <p:cBhvr>
                                        <p:cTn id="15"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1000"/>
                                        <p:tgtEl>
                                          <p:spTgt spid="6">
                                            <p:txEl>
                                              <p:pRg st="0" end="0"/>
                                            </p:txEl>
                                          </p:spTgt>
                                        </p:tgtEl>
                                      </p:cBhvr>
                                    </p:animEffect>
                                    <p:anim calcmode="lin" valueType="num">
                                      <p:cBhvr>
                                        <p:cTn id="2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47D03-66C4-4389-C872-6658CD7D078B}"/>
              </a:ext>
            </a:extLst>
          </p:cNvPr>
          <p:cNvSpPr>
            <a:spLocks noGrp="1"/>
          </p:cNvSpPr>
          <p:nvPr>
            <p:ph type="title"/>
          </p:nvPr>
        </p:nvSpPr>
        <p:spPr>
          <a:xfrm>
            <a:off x="762000" y="137327"/>
            <a:ext cx="10515600" cy="731520"/>
          </a:xfrm>
        </p:spPr>
        <p:txBody>
          <a:bodyPr>
            <a:normAutofit/>
          </a:bodyPr>
          <a:lstStyle/>
          <a:p>
            <a:r>
              <a:rPr lang="en-US" sz="2400" dirty="0"/>
              <a:t>Problem Solving through Probabilistic Reasoning </a:t>
            </a:r>
          </a:p>
        </p:txBody>
      </p:sp>
      <p:sp>
        <p:nvSpPr>
          <p:cNvPr id="4" name="Slide Number Placeholder 3">
            <a:extLst>
              <a:ext uri="{FF2B5EF4-FFF2-40B4-BE49-F238E27FC236}">
                <a16:creationId xmlns:a16="http://schemas.microsoft.com/office/drawing/2014/main" id="{A1AE3358-CE8A-7998-D26C-8B446517658F}"/>
              </a:ext>
            </a:extLst>
          </p:cNvPr>
          <p:cNvSpPr>
            <a:spLocks noGrp="1"/>
          </p:cNvSpPr>
          <p:nvPr>
            <p:ph type="sldNum" sz="quarter" idx="12"/>
          </p:nvPr>
        </p:nvSpPr>
        <p:spPr/>
        <p:txBody>
          <a:bodyPr/>
          <a:lstStyle/>
          <a:p>
            <a:fld id="{5ACD0CF0-90CC-9C41-A77B-2776398A8C8B}" type="slidenum">
              <a:rPr lang="en-US" smtClean="0"/>
              <a:pPr/>
              <a:t>102</a:t>
            </a:fld>
            <a:endParaRPr lang="en-US"/>
          </a:p>
        </p:txBody>
      </p:sp>
      <p:sp>
        <p:nvSpPr>
          <p:cNvPr id="5" name="TextBox 4">
            <a:extLst>
              <a:ext uri="{FF2B5EF4-FFF2-40B4-BE49-F238E27FC236}">
                <a16:creationId xmlns:a16="http://schemas.microsoft.com/office/drawing/2014/main" id="{33658D30-BF66-1485-1880-B9A8FF9F1E59}"/>
              </a:ext>
            </a:extLst>
          </p:cNvPr>
          <p:cNvSpPr txBox="1"/>
          <p:nvPr/>
        </p:nvSpPr>
        <p:spPr>
          <a:xfrm>
            <a:off x="76200" y="655422"/>
            <a:ext cx="10932160" cy="4893647"/>
          </a:xfrm>
          <a:prstGeom prst="rect">
            <a:avLst/>
          </a:prstGeom>
          <a:noFill/>
        </p:spPr>
        <p:txBody>
          <a:bodyPr wrap="square" rtlCol="0">
            <a:spAutoFit/>
          </a:bodyPr>
          <a:lstStyle/>
          <a:p>
            <a:pPr marL="285750" indent="-285750">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High level – Two types of reasoning</a:t>
            </a:r>
          </a:p>
          <a:p>
            <a:pPr marL="800100" lvl="1" indent="-342900">
              <a:buFont typeface="Wingdings" panose="05000000000000000000" pitchFamily="2" charset="2"/>
              <a:buChar char="v"/>
            </a:pPr>
            <a:r>
              <a:rPr lang="en-US" sz="2600" dirty="0">
                <a:latin typeface="Times New Roman" panose="02020603050405020304" pitchFamily="18" charset="0"/>
                <a:cs typeface="Times New Roman" panose="02020603050405020304" pitchFamily="18" charset="0"/>
              </a:rPr>
              <a:t>Type 1  - “…autonomous because their execution is rapid and mandatory when the triggering stimuli are encountered, they do not require much cognitive effort, and they can operate in parallel (</a:t>
            </a:r>
            <a:r>
              <a:rPr lang="en-US" sz="2600" dirty="0" err="1">
                <a:latin typeface="Times New Roman" panose="02020603050405020304" pitchFamily="18" charset="0"/>
                <a:cs typeface="Times New Roman" panose="02020603050405020304" pitchFamily="18" charset="0"/>
              </a:rPr>
              <a:t>Chiesi,Primi</a:t>
            </a:r>
            <a:r>
              <a:rPr lang="en-US" sz="2600" dirty="0">
                <a:latin typeface="Times New Roman" panose="02020603050405020304" pitchFamily="18" charset="0"/>
                <a:cs typeface="Times New Roman" panose="02020603050405020304" pitchFamily="18" charset="0"/>
              </a:rPr>
              <a:t>, &amp; </a:t>
            </a:r>
            <a:r>
              <a:rPr lang="en-US" sz="2600" dirty="0" err="1">
                <a:latin typeface="Times New Roman" panose="02020603050405020304" pitchFamily="18" charset="0"/>
                <a:cs typeface="Times New Roman" panose="02020603050405020304" pitchFamily="18" charset="0"/>
              </a:rPr>
              <a:t>Morsanyi</a:t>
            </a:r>
            <a:r>
              <a:rPr lang="en-US" sz="2600" dirty="0">
                <a:latin typeface="Times New Roman" panose="02020603050405020304" pitchFamily="18" charset="0"/>
                <a:cs typeface="Times New Roman" panose="02020603050405020304" pitchFamily="18" charset="0"/>
              </a:rPr>
              <a:t>, 315). ”</a:t>
            </a:r>
          </a:p>
          <a:p>
            <a:pPr marL="1200150" lvl="2" indent="-285750">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People feel they are correct, but they are often wrong and misleading even if the human brain reinforces this reactions as correct, via some automated response mechanism</a:t>
            </a:r>
          </a:p>
          <a:p>
            <a:pPr marL="800100" lvl="1" indent="-342900">
              <a:buFont typeface="Wingdings" panose="05000000000000000000" pitchFamily="2" charset="2"/>
              <a:buChar char="v"/>
            </a:pPr>
            <a:r>
              <a:rPr lang="en-US" sz="2600" dirty="0">
                <a:latin typeface="Times New Roman" panose="02020603050405020304" pitchFamily="18" charset="0"/>
                <a:cs typeface="Times New Roman" panose="02020603050405020304" pitchFamily="18" charset="0"/>
              </a:rPr>
              <a:t>Type 2  “…processes are relatively slow and computationally expensive, they are available for conscious awareness, serial, and often language based (</a:t>
            </a:r>
            <a:r>
              <a:rPr lang="en-US" sz="2600" dirty="0" err="1">
                <a:latin typeface="Times New Roman" panose="02020603050405020304" pitchFamily="18" charset="0"/>
                <a:cs typeface="Times New Roman" panose="02020603050405020304" pitchFamily="18" charset="0"/>
              </a:rPr>
              <a:t>Chiesi,Primi</a:t>
            </a:r>
            <a:r>
              <a:rPr lang="en-US" sz="2600" dirty="0">
                <a:latin typeface="Times New Roman" panose="02020603050405020304" pitchFamily="18" charset="0"/>
                <a:cs typeface="Times New Roman" panose="02020603050405020304" pitchFamily="18" charset="0"/>
              </a:rPr>
              <a:t>, &amp; </a:t>
            </a:r>
            <a:r>
              <a:rPr lang="en-US" sz="2600" dirty="0" err="1">
                <a:latin typeface="Times New Roman" panose="02020603050405020304" pitchFamily="18" charset="0"/>
                <a:cs typeface="Times New Roman" panose="02020603050405020304" pitchFamily="18" charset="0"/>
              </a:rPr>
              <a:t>Morsanyi</a:t>
            </a:r>
            <a:r>
              <a:rPr lang="en-US" sz="2600" dirty="0">
                <a:latin typeface="Times New Roman" panose="02020603050405020304" pitchFamily="18" charset="0"/>
                <a:cs typeface="Times New Roman" panose="02020603050405020304" pitchFamily="18" charset="0"/>
              </a:rPr>
              <a:t>, 315).”</a:t>
            </a:r>
          </a:p>
          <a:p>
            <a:pPr marL="285750" indent="-285750">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The use of heuristics that facilitate type 1 reasoning increases over time. </a:t>
            </a:r>
          </a:p>
        </p:txBody>
      </p:sp>
      <p:sp>
        <p:nvSpPr>
          <p:cNvPr id="6" name="TextBox 5">
            <a:extLst>
              <a:ext uri="{FF2B5EF4-FFF2-40B4-BE49-F238E27FC236}">
                <a16:creationId xmlns:a16="http://schemas.microsoft.com/office/drawing/2014/main" id="{E811FD58-2B02-D8AC-9A3D-DFCB4C2E4B31}"/>
              </a:ext>
            </a:extLst>
          </p:cNvPr>
          <p:cNvSpPr txBox="1"/>
          <p:nvPr/>
        </p:nvSpPr>
        <p:spPr>
          <a:xfrm>
            <a:off x="76200" y="5623560"/>
            <a:ext cx="7391400" cy="369332"/>
          </a:xfrm>
          <a:prstGeom prst="rect">
            <a:avLst/>
          </a:prstGeom>
          <a:noFill/>
        </p:spPr>
        <p:txBody>
          <a:bodyPr wrap="square" rtlCol="0">
            <a:spAutoFit/>
          </a:bodyPr>
          <a:lstStyle/>
          <a:p>
            <a:r>
              <a:rPr lang="en-US" sz="900" dirty="0">
                <a:latin typeface="Times New Roman" panose="02020603050405020304" pitchFamily="18" charset="0"/>
                <a:cs typeface="Times New Roman" panose="02020603050405020304" pitchFamily="18" charset="0"/>
              </a:rPr>
              <a:t>Sources: </a:t>
            </a:r>
            <a:r>
              <a:rPr lang="en-US" sz="900" dirty="0">
                <a:effectLst/>
                <a:latin typeface="Times New Roman" panose="02020603050405020304" pitchFamily="18" charset="0"/>
                <a:cs typeface="Times New Roman" panose="02020603050405020304" pitchFamily="18" charset="0"/>
              </a:rPr>
              <a:t>Francesca </a:t>
            </a:r>
            <a:r>
              <a:rPr lang="en-US" sz="900" dirty="0" err="1">
                <a:effectLst/>
                <a:latin typeface="Times New Roman" panose="02020603050405020304" pitchFamily="18" charset="0"/>
                <a:cs typeface="Times New Roman" panose="02020603050405020304" pitchFamily="18" charset="0"/>
              </a:rPr>
              <a:t>Chiesi</a:t>
            </a:r>
            <a:r>
              <a:rPr lang="en-US" sz="900" dirty="0">
                <a:effectLst/>
                <a:latin typeface="Times New Roman" panose="02020603050405020304" pitchFamily="18" charset="0"/>
                <a:cs typeface="Times New Roman" panose="02020603050405020304" pitchFamily="18" charset="0"/>
              </a:rPr>
              <a:t> , Caterina </a:t>
            </a:r>
            <a:r>
              <a:rPr lang="en-US" sz="900" dirty="0" err="1">
                <a:effectLst/>
                <a:latin typeface="Times New Roman" panose="02020603050405020304" pitchFamily="18" charset="0"/>
                <a:cs typeface="Times New Roman" panose="02020603050405020304" pitchFamily="18" charset="0"/>
              </a:rPr>
              <a:t>Primi</a:t>
            </a:r>
            <a:r>
              <a:rPr lang="en-US" sz="900" dirty="0">
                <a:effectLst/>
                <a:latin typeface="Times New Roman" panose="02020603050405020304" pitchFamily="18" charset="0"/>
                <a:cs typeface="Times New Roman" panose="02020603050405020304" pitchFamily="18" charset="0"/>
              </a:rPr>
              <a:t> &amp; Kinga </a:t>
            </a:r>
            <a:r>
              <a:rPr lang="en-US" sz="900" dirty="0" err="1">
                <a:effectLst/>
                <a:latin typeface="Times New Roman" panose="02020603050405020304" pitchFamily="18" charset="0"/>
                <a:cs typeface="Times New Roman" panose="02020603050405020304" pitchFamily="18" charset="0"/>
              </a:rPr>
              <a:t>Morsanyi</a:t>
            </a:r>
            <a:r>
              <a:rPr lang="en-US" sz="900" dirty="0">
                <a:effectLst/>
                <a:latin typeface="Times New Roman" panose="02020603050405020304" pitchFamily="18" charset="0"/>
                <a:cs typeface="Times New Roman" panose="02020603050405020304" pitchFamily="18" charset="0"/>
              </a:rPr>
              <a:t> (2011) Developmental changes in probabilistic reasoning: The role of cognitive capacity, instructions, thinking styles, and relevant knowledge, Thinking &amp; Reasoning, 17:3, 315-350, DOI: 10.1080/13546783.2011.598401</a:t>
            </a:r>
            <a:endParaRPr lang="en-US" sz="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6823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020AAF-F34D-68A5-849F-648A42B660E6}"/>
              </a:ext>
            </a:extLst>
          </p:cNvPr>
          <p:cNvSpPr>
            <a:spLocks noGrp="1"/>
          </p:cNvSpPr>
          <p:nvPr>
            <p:ph type="sldNum" sz="quarter" idx="12"/>
          </p:nvPr>
        </p:nvSpPr>
        <p:spPr/>
        <p:txBody>
          <a:bodyPr/>
          <a:lstStyle/>
          <a:p>
            <a:fld id="{5ACD0CF0-90CC-9C41-A77B-2776398A8C8B}" type="slidenum">
              <a:rPr lang="en-US" smtClean="0"/>
              <a:pPr/>
              <a:t>11</a:t>
            </a:fld>
            <a:endParaRPr lang="en-US"/>
          </a:p>
        </p:txBody>
      </p:sp>
      <p:sp>
        <p:nvSpPr>
          <p:cNvPr id="6" name="Title 5">
            <a:extLst>
              <a:ext uri="{FF2B5EF4-FFF2-40B4-BE49-F238E27FC236}">
                <a16:creationId xmlns:a16="http://schemas.microsoft.com/office/drawing/2014/main" id="{48C77895-755B-2E5F-26BA-09A39835AD8D}"/>
              </a:ext>
            </a:extLst>
          </p:cNvPr>
          <p:cNvSpPr>
            <a:spLocks noGrp="1"/>
          </p:cNvSpPr>
          <p:nvPr>
            <p:ph type="title"/>
          </p:nvPr>
        </p:nvSpPr>
        <p:spPr/>
        <p:txBody>
          <a:bodyPr/>
          <a:lstStyle/>
          <a:p>
            <a:r>
              <a:rPr lang="en-US" dirty="0"/>
              <a:t>Joy Video and Discussion </a:t>
            </a:r>
          </a:p>
        </p:txBody>
      </p:sp>
      <p:sp>
        <p:nvSpPr>
          <p:cNvPr id="2" name="TextBox 1">
            <a:hlinkClick r:id="rId3"/>
            <a:extLst>
              <a:ext uri="{FF2B5EF4-FFF2-40B4-BE49-F238E27FC236}">
                <a16:creationId xmlns:a16="http://schemas.microsoft.com/office/drawing/2014/main" id="{B933FA64-A1C6-CD29-4C86-5B3CBFE15F74}"/>
              </a:ext>
            </a:extLst>
          </p:cNvPr>
          <p:cNvSpPr txBox="1"/>
          <p:nvPr/>
        </p:nvSpPr>
        <p:spPr>
          <a:xfrm>
            <a:off x="381000" y="1295400"/>
            <a:ext cx="10972800" cy="3170099"/>
          </a:xfrm>
          <a:prstGeom prst="rect">
            <a:avLst/>
          </a:prstGeom>
          <a:noFill/>
        </p:spPr>
        <p:txBody>
          <a:bodyPr wrap="square" rtlCol="0">
            <a:spAutoFit/>
          </a:bodyPr>
          <a:lstStyle/>
          <a:p>
            <a:pPr algn="ctr"/>
            <a:r>
              <a:rPr lang="en-US" sz="4000" dirty="0">
                <a:hlinkClick r:id="rId3"/>
              </a:rPr>
              <a:t>How I'm fighting bias in algorithms | Joy </a:t>
            </a:r>
            <a:r>
              <a:rPr lang="en-US" sz="4000" dirty="0" err="1">
                <a:hlinkClick r:id="rId3"/>
              </a:rPr>
              <a:t>Buolamwini</a:t>
            </a:r>
            <a:endParaRPr lang="en-US" sz="4000" dirty="0"/>
          </a:p>
          <a:p>
            <a:pPr algn="ctr"/>
            <a:endParaRPr lang="en-US" sz="4000" dirty="0"/>
          </a:p>
          <a:p>
            <a:pPr algn="ctr"/>
            <a:r>
              <a:rPr lang="en-US" sz="4000" b="1" u="sng" dirty="0">
                <a:solidFill>
                  <a:schemeClr val="accent1">
                    <a:lumMod val="75000"/>
                  </a:schemeClr>
                </a:solidFill>
                <a:latin typeface="Bierstadt" panose="020B0004020202020204" pitchFamily="34" charset="0"/>
              </a:rPr>
              <a:t>What</a:t>
            </a:r>
            <a:r>
              <a:rPr lang="en-US" sz="4000" b="1" dirty="0">
                <a:solidFill>
                  <a:schemeClr val="accent1">
                    <a:lumMod val="75000"/>
                  </a:schemeClr>
                </a:solidFill>
                <a:latin typeface="Bierstadt" panose="020B0004020202020204" pitchFamily="34" charset="0"/>
              </a:rPr>
              <a:t> is going on here, why can’t the software see her face?</a:t>
            </a:r>
          </a:p>
        </p:txBody>
      </p:sp>
    </p:spTree>
    <p:extLst>
      <p:ext uri="{BB962C8B-B14F-4D97-AF65-F5344CB8AC3E}">
        <p14:creationId xmlns:p14="http://schemas.microsoft.com/office/powerpoint/2010/main" val="1303246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FFD796-3D1C-BE68-80B1-E08F61BF8E23}"/>
              </a:ext>
            </a:extLst>
          </p:cNvPr>
          <p:cNvSpPr>
            <a:spLocks noGrp="1"/>
          </p:cNvSpPr>
          <p:nvPr>
            <p:ph type="sldNum" sz="quarter" idx="12"/>
          </p:nvPr>
        </p:nvSpPr>
        <p:spPr/>
        <p:txBody>
          <a:bodyPr/>
          <a:lstStyle/>
          <a:p>
            <a:fld id="{5ACD0CF0-90CC-9C41-A77B-2776398A8C8B}" type="slidenum">
              <a:rPr lang="en-US" smtClean="0"/>
              <a:pPr/>
              <a:t>12</a:t>
            </a:fld>
            <a:endParaRPr lang="en-US"/>
          </a:p>
        </p:txBody>
      </p:sp>
      <p:sp>
        <p:nvSpPr>
          <p:cNvPr id="5" name="TextBox 4">
            <a:extLst>
              <a:ext uri="{FF2B5EF4-FFF2-40B4-BE49-F238E27FC236}">
                <a16:creationId xmlns:a16="http://schemas.microsoft.com/office/drawing/2014/main" id="{CA75AAD3-98B8-8B63-2B54-2A6DA064AE72}"/>
              </a:ext>
            </a:extLst>
          </p:cNvPr>
          <p:cNvSpPr txBox="1"/>
          <p:nvPr/>
        </p:nvSpPr>
        <p:spPr>
          <a:xfrm>
            <a:off x="533400" y="762000"/>
            <a:ext cx="10982915" cy="4832092"/>
          </a:xfrm>
          <a:prstGeom prst="rect">
            <a:avLst/>
          </a:prstGeom>
          <a:noFill/>
        </p:spPr>
        <p:txBody>
          <a:bodyPr wrap="square" rtlCol="0">
            <a:spAutoFit/>
          </a:bodyPr>
          <a:lstStyle/>
          <a:p>
            <a:pPr algn="ctr"/>
            <a:r>
              <a:rPr lang="en-US" sz="4400" b="1" dirty="0">
                <a:latin typeface="Amasis MT Pro Black" panose="02040A04050005020304" pitchFamily="18" charset="0"/>
              </a:rPr>
              <a:t>    Case Number 1</a:t>
            </a:r>
          </a:p>
          <a:p>
            <a:endParaRPr lang="en-US" sz="4400" b="1" dirty="0">
              <a:latin typeface="Amasis MT Pro Black" panose="02040A04050005020304" pitchFamily="18" charset="0"/>
            </a:endParaRPr>
          </a:p>
          <a:p>
            <a:r>
              <a:rPr lang="en-US" sz="4400" b="1" dirty="0">
                <a:latin typeface="Amasis MT Pro Black" panose="02040A04050005020304" pitchFamily="18" charset="0"/>
              </a:rPr>
              <a:t>Ask: </a:t>
            </a:r>
          </a:p>
          <a:p>
            <a:r>
              <a:rPr lang="en-US" sz="4400" b="1" u="sng" dirty="0">
                <a:latin typeface="Amasis MT Pro Black" panose="02040A04050005020304" pitchFamily="18" charset="0"/>
              </a:rPr>
              <a:t>What</a:t>
            </a:r>
            <a:r>
              <a:rPr lang="en-US" sz="4400" b="1" dirty="0">
                <a:latin typeface="Amasis MT Pro Black" panose="02040A04050005020304" pitchFamily="18" charset="0"/>
              </a:rPr>
              <a:t> went wrong? </a:t>
            </a:r>
          </a:p>
          <a:p>
            <a:r>
              <a:rPr lang="en-US" sz="4400" b="1" u="sng" dirty="0">
                <a:solidFill>
                  <a:schemeClr val="bg1">
                    <a:lumMod val="85000"/>
                  </a:schemeClr>
                </a:solidFill>
                <a:latin typeface="Amasis MT Pro Black" panose="02040A04050005020304" pitchFamily="18" charset="0"/>
              </a:rPr>
              <a:t>How</a:t>
            </a:r>
            <a:r>
              <a:rPr lang="en-US" sz="4400" b="1" dirty="0">
                <a:solidFill>
                  <a:schemeClr val="bg1">
                    <a:lumMod val="85000"/>
                  </a:schemeClr>
                </a:solidFill>
                <a:latin typeface="Amasis MT Pro Black" panose="02040A04050005020304" pitchFamily="18" charset="0"/>
              </a:rPr>
              <a:t> could this be avoided? </a:t>
            </a:r>
          </a:p>
          <a:p>
            <a:r>
              <a:rPr lang="en-US" sz="4400" b="1" u="sng" dirty="0">
                <a:solidFill>
                  <a:schemeClr val="bg1">
                    <a:lumMod val="85000"/>
                  </a:schemeClr>
                </a:solidFill>
                <a:latin typeface="Amasis MT Pro Black" panose="02040A04050005020304" pitchFamily="18" charset="0"/>
              </a:rPr>
              <a:t>Where</a:t>
            </a:r>
            <a:r>
              <a:rPr lang="en-US" sz="4400" b="1" dirty="0">
                <a:solidFill>
                  <a:schemeClr val="bg1">
                    <a:lumMod val="85000"/>
                  </a:schemeClr>
                </a:solidFill>
                <a:latin typeface="Amasis MT Pro Black" panose="02040A04050005020304" pitchFamily="18" charset="0"/>
              </a:rPr>
              <a:t> in the DS Lifecycle did it go wrong?</a:t>
            </a:r>
          </a:p>
        </p:txBody>
      </p:sp>
    </p:spTree>
    <p:extLst>
      <p:ext uri="{BB962C8B-B14F-4D97-AF65-F5344CB8AC3E}">
        <p14:creationId xmlns:p14="http://schemas.microsoft.com/office/powerpoint/2010/main" val="676979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FFD796-3D1C-BE68-80B1-E08F61BF8E23}"/>
              </a:ext>
            </a:extLst>
          </p:cNvPr>
          <p:cNvSpPr>
            <a:spLocks noGrp="1"/>
          </p:cNvSpPr>
          <p:nvPr>
            <p:ph type="sldNum" sz="quarter" idx="12"/>
          </p:nvPr>
        </p:nvSpPr>
        <p:spPr/>
        <p:txBody>
          <a:bodyPr/>
          <a:lstStyle/>
          <a:p>
            <a:fld id="{5ACD0CF0-90CC-9C41-A77B-2776398A8C8B}" type="slidenum">
              <a:rPr lang="en-US" smtClean="0"/>
              <a:pPr/>
              <a:t>13</a:t>
            </a:fld>
            <a:endParaRPr lang="en-US"/>
          </a:p>
        </p:txBody>
      </p:sp>
      <p:sp>
        <p:nvSpPr>
          <p:cNvPr id="5" name="TextBox 4">
            <a:extLst>
              <a:ext uri="{FF2B5EF4-FFF2-40B4-BE49-F238E27FC236}">
                <a16:creationId xmlns:a16="http://schemas.microsoft.com/office/drawing/2014/main" id="{CA75AAD3-98B8-8B63-2B54-2A6DA064AE72}"/>
              </a:ext>
            </a:extLst>
          </p:cNvPr>
          <p:cNvSpPr txBox="1"/>
          <p:nvPr/>
        </p:nvSpPr>
        <p:spPr>
          <a:xfrm>
            <a:off x="533400" y="762000"/>
            <a:ext cx="10982915" cy="4832092"/>
          </a:xfrm>
          <a:prstGeom prst="rect">
            <a:avLst/>
          </a:prstGeom>
          <a:noFill/>
        </p:spPr>
        <p:txBody>
          <a:bodyPr wrap="square" rtlCol="0">
            <a:spAutoFit/>
          </a:bodyPr>
          <a:lstStyle/>
          <a:p>
            <a:pPr algn="ctr"/>
            <a:r>
              <a:rPr lang="en-US" sz="4400" b="1" dirty="0">
                <a:latin typeface="Amasis MT Pro Black" panose="02040A04050005020304" pitchFamily="18" charset="0"/>
              </a:rPr>
              <a:t>    Case Number 2</a:t>
            </a:r>
          </a:p>
          <a:p>
            <a:endParaRPr lang="en-US" sz="4400" b="1" dirty="0">
              <a:latin typeface="Amasis MT Pro Black" panose="02040A04050005020304" pitchFamily="18" charset="0"/>
            </a:endParaRPr>
          </a:p>
          <a:p>
            <a:r>
              <a:rPr lang="en-US" sz="4400" b="1" dirty="0">
                <a:latin typeface="Amasis MT Pro Black" panose="02040A04050005020304" pitchFamily="18" charset="0"/>
              </a:rPr>
              <a:t>Ask: </a:t>
            </a:r>
          </a:p>
          <a:p>
            <a:r>
              <a:rPr lang="en-US" sz="4400" b="1" u="sng" dirty="0">
                <a:solidFill>
                  <a:schemeClr val="bg1">
                    <a:lumMod val="85000"/>
                  </a:schemeClr>
                </a:solidFill>
                <a:latin typeface="Amasis MT Pro Black" panose="02040A04050005020304" pitchFamily="18" charset="0"/>
              </a:rPr>
              <a:t>What went wrong? </a:t>
            </a:r>
          </a:p>
          <a:p>
            <a:r>
              <a:rPr lang="en-US" sz="4400" b="1" u="sng" dirty="0">
                <a:latin typeface="Amasis MT Pro Black" panose="02040A04050005020304" pitchFamily="18" charset="0"/>
              </a:rPr>
              <a:t>How could this be avoided? </a:t>
            </a:r>
          </a:p>
          <a:p>
            <a:r>
              <a:rPr lang="en-US" sz="4400" b="1" u="sng" dirty="0">
                <a:solidFill>
                  <a:schemeClr val="bg1">
                    <a:lumMod val="85000"/>
                  </a:schemeClr>
                </a:solidFill>
                <a:latin typeface="Amasis MT Pro Black" panose="02040A04050005020304" pitchFamily="18" charset="0"/>
              </a:rPr>
              <a:t>Where</a:t>
            </a:r>
            <a:r>
              <a:rPr lang="en-US" sz="4400" b="1" dirty="0">
                <a:solidFill>
                  <a:schemeClr val="bg1">
                    <a:lumMod val="85000"/>
                  </a:schemeClr>
                </a:solidFill>
                <a:latin typeface="Amasis MT Pro Black" panose="02040A04050005020304" pitchFamily="18" charset="0"/>
              </a:rPr>
              <a:t> in the DS Lifecycle did it go wrong?</a:t>
            </a:r>
          </a:p>
        </p:txBody>
      </p:sp>
    </p:spTree>
    <p:extLst>
      <p:ext uri="{BB962C8B-B14F-4D97-AF65-F5344CB8AC3E}">
        <p14:creationId xmlns:p14="http://schemas.microsoft.com/office/powerpoint/2010/main" val="118309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24448" y="81956"/>
            <a:ext cx="6759483"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a:t>
            </a:r>
          </a:p>
        </p:txBody>
      </p:sp>
      <p:sp>
        <p:nvSpPr>
          <p:cNvPr id="5" name="TextBox 4"/>
          <p:cNvSpPr txBox="1"/>
          <p:nvPr/>
        </p:nvSpPr>
        <p:spPr>
          <a:xfrm>
            <a:off x="304800" y="304800"/>
            <a:ext cx="11229975" cy="3354765"/>
          </a:xfrm>
          <a:prstGeom prst="rect">
            <a:avLst/>
          </a:prstGeom>
          <a:noFill/>
        </p:spPr>
        <p:txBody>
          <a:bodyPr wrap="square" rtlCol="0">
            <a:spAutoFit/>
          </a:bodyPr>
          <a:lstStyle/>
          <a:p>
            <a:r>
              <a:rPr lang="en-US" sz="3600" dirty="0">
                <a:solidFill>
                  <a:schemeClr val="bg2">
                    <a:lumMod val="25000"/>
                  </a:schemeClr>
                </a:solidFill>
                <a:latin typeface="Times New Roman" panose="02020603050405020304" pitchFamily="18" charset="0"/>
                <a:cs typeface="Times New Roman" panose="02020603050405020304" pitchFamily="18" charset="0"/>
              </a:rPr>
              <a:t>YouTube Case Study</a:t>
            </a:r>
          </a:p>
          <a:p>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3600" dirty="0">
                <a:solidFill>
                  <a:schemeClr val="bg2">
                    <a:lumMod val="25000"/>
                  </a:schemeClr>
                </a:solidFill>
                <a:latin typeface="Times New Roman" panose="02020603050405020304" pitchFamily="18" charset="0"/>
                <a:cs typeface="Times New Roman" panose="02020603050405020304" pitchFamily="18" charset="0"/>
              </a:rPr>
              <a:t>In 2021 YouTube crossed a milestone on hours watched per day….guess?</a:t>
            </a:r>
          </a:p>
          <a:p>
            <a:pPr marL="457200" indent="-457200">
              <a:buFont typeface="Wingdings" panose="05000000000000000000" pitchFamily="2" charset="2"/>
              <a:buChar char="Ø"/>
            </a:pPr>
            <a:r>
              <a:rPr lang="en-US" sz="3600" dirty="0">
                <a:solidFill>
                  <a:schemeClr val="bg2">
                    <a:lumMod val="25000"/>
                  </a:schemeClr>
                </a:solidFill>
                <a:latin typeface="Times New Roman" panose="02020603050405020304" pitchFamily="18" charset="0"/>
                <a:cs typeface="Times New Roman" panose="02020603050405020304" pitchFamily="18" charset="0"/>
              </a:rPr>
              <a:t>~1 billion! </a:t>
            </a:r>
          </a:p>
          <a:p>
            <a:pPr marL="457200" indent="-457200">
              <a:buFont typeface="Wingdings" panose="05000000000000000000" pitchFamily="2" charset="2"/>
              <a:buChar char="Ø"/>
            </a:pPr>
            <a:r>
              <a:rPr lang="en-US" sz="3600" dirty="0">
                <a:solidFill>
                  <a:schemeClr val="bg2">
                    <a:lumMod val="25000"/>
                  </a:schemeClr>
                </a:solidFill>
                <a:latin typeface="Times New Roman" panose="02020603050405020304" pitchFamily="18" charset="0"/>
                <a:cs typeface="Times New Roman" panose="02020603050405020304" pitchFamily="18" charset="0"/>
              </a:rPr>
              <a:t>Equivalent to ~137,000 years, every day!</a:t>
            </a:r>
          </a:p>
        </p:txBody>
      </p:sp>
    </p:spTree>
    <p:extLst>
      <p:ext uri="{BB962C8B-B14F-4D97-AF65-F5344CB8AC3E}">
        <p14:creationId xmlns:p14="http://schemas.microsoft.com/office/powerpoint/2010/main" val="404091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p:cTn id="7"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 calcmode="lin" valueType="num">
                                      <p:cBhvr>
                                        <p:cTn id="15" dur="1000" fill="hold"/>
                                        <p:tgtEl>
                                          <p:spTgt spid="5">
                                            <p:txEl>
                                              <p:pRg st="4" end="4"/>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4" end="4"/>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4" end="4"/>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24448" y="81956"/>
            <a:ext cx="6759483"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a:t>
            </a:r>
          </a:p>
        </p:txBody>
      </p:sp>
      <p:sp>
        <p:nvSpPr>
          <p:cNvPr id="5" name="TextBox 4"/>
          <p:cNvSpPr txBox="1"/>
          <p:nvPr/>
        </p:nvSpPr>
        <p:spPr>
          <a:xfrm>
            <a:off x="381000" y="304800"/>
            <a:ext cx="11229975" cy="5447645"/>
          </a:xfrm>
          <a:prstGeom prst="rect">
            <a:avLst/>
          </a:prstGeom>
          <a:noFill/>
        </p:spPr>
        <p:txBody>
          <a:bodyPr wrap="square" rtlCol="0">
            <a:spAutoFit/>
          </a:bodyPr>
          <a:lstStyle/>
          <a:p>
            <a:r>
              <a:rPr lang="en-US" sz="3200" dirty="0">
                <a:solidFill>
                  <a:schemeClr val="bg2">
                    <a:lumMod val="25000"/>
                  </a:schemeClr>
                </a:solidFill>
                <a:latin typeface="Times New Roman" panose="02020603050405020304" pitchFamily="18" charset="0"/>
                <a:cs typeface="Times New Roman" panose="02020603050405020304" pitchFamily="18" charset="0"/>
              </a:rPr>
              <a:t>YouTube</a:t>
            </a:r>
          </a:p>
          <a:p>
            <a:endParaRPr lang="en-US" sz="28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Around 2011-12 switched their model to hours watched from clicks</a:t>
            </a: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Brought in Google Brain to train the Deep Neural Network to make the video recommendations </a:t>
            </a: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Similar videos got recommended…but often that resulted in gradually getting more and more extreme content, regardless of the topic and a lack of diversity of topics…jogger to ultra marathon or politically leaning to extremist </a:t>
            </a: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Why?   </a:t>
            </a:r>
          </a:p>
        </p:txBody>
      </p:sp>
    </p:spTree>
    <p:extLst>
      <p:ext uri="{BB962C8B-B14F-4D97-AF65-F5344CB8AC3E}">
        <p14:creationId xmlns:p14="http://schemas.microsoft.com/office/powerpoint/2010/main" val="350094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Effect transition="in" filter="fade">
                                      <p:cBhvr>
                                        <p:cTn id="14" dur="1000"/>
                                        <p:tgtEl>
                                          <p:spTgt spid="5">
                                            <p:txEl>
                                              <p:pRg st="3" end="3"/>
                                            </p:txEl>
                                          </p:spTgt>
                                        </p:tgtEl>
                                      </p:cBhvr>
                                    </p:animEffect>
                                    <p:anim calcmode="lin" valueType="num">
                                      <p:cBhvr>
                                        <p:cTn id="1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1000"/>
                                        <p:tgtEl>
                                          <p:spTgt spid="5">
                                            <p:txEl>
                                              <p:pRg st="4" end="4"/>
                                            </p:txEl>
                                          </p:spTgt>
                                        </p:tgtEl>
                                      </p:cBhvr>
                                    </p:animEffect>
                                    <p:anim calcmode="lin" valueType="num">
                                      <p:cBhvr>
                                        <p:cTn id="22"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1000"/>
                                        <p:tgtEl>
                                          <p:spTgt spid="5">
                                            <p:txEl>
                                              <p:pRg st="5" end="5"/>
                                            </p:txEl>
                                          </p:spTgt>
                                        </p:tgtEl>
                                      </p:cBhvr>
                                    </p:animEffect>
                                    <p:anim calcmode="lin" valueType="num">
                                      <p:cBhvr>
                                        <p:cTn id="29"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24448" y="81956"/>
            <a:ext cx="6759483"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a:t>
            </a:r>
          </a:p>
        </p:txBody>
      </p:sp>
      <p:sp>
        <p:nvSpPr>
          <p:cNvPr id="5" name="TextBox 4"/>
          <p:cNvSpPr txBox="1"/>
          <p:nvPr/>
        </p:nvSpPr>
        <p:spPr>
          <a:xfrm>
            <a:off x="304800" y="251233"/>
            <a:ext cx="11229975" cy="5509200"/>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Machine Learning detected the pattern and optimized for it, its that simple.</a:t>
            </a:r>
          </a:p>
          <a:p>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endParaRPr lang="en-US" sz="32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10" name="Picture 9" descr="Diagram&#10;&#10;Description automatically generated">
            <a:extLst>
              <a:ext uri="{FF2B5EF4-FFF2-40B4-BE49-F238E27FC236}">
                <a16:creationId xmlns:a16="http://schemas.microsoft.com/office/drawing/2014/main" id="{5AA4782C-62FE-CC9E-D9B4-335970A919A0}"/>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352800" y="1205340"/>
            <a:ext cx="5692783" cy="5094175"/>
          </a:xfrm>
          <a:prstGeom prst="rect">
            <a:avLst/>
          </a:prstGeom>
        </p:spPr>
      </p:pic>
    </p:spTree>
    <p:extLst>
      <p:ext uri="{BB962C8B-B14F-4D97-AF65-F5344CB8AC3E}">
        <p14:creationId xmlns:p14="http://schemas.microsoft.com/office/powerpoint/2010/main" val="29212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FFD796-3D1C-BE68-80B1-E08F61BF8E23}"/>
              </a:ext>
            </a:extLst>
          </p:cNvPr>
          <p:cNvSpPr>
            <a:spLocks noGrp="1"/>
          </p:cNvSpPr>
          <p:nvPr>
            <p:ph type="sldNum" sz="quarter" idx="12"/>
          </p:nvPr>
        </p:nvSpPr>
        <p:spPr/>
        <p:txBody>
          <a:bodyPr/>
          <a:lstStyle/>
          <a:p>
            <a:fld id="{5ACD0CF0-90CC-9C41-A77B-2776398A8C8B}" type="slidenum">
              <a:rPr lang="en-US" smtClean="0"/>
              <a:pPr/>
              <a:t>17</a:t>
            </a:fld>
            <a:endParaRPr lang="en-US"/>
          </a:p>
        </p:txBody>
      </p:sp>
      <p:sp>
        <p:nvSpPr>
          <p:cNvPr id="5" name="TextBox 4">
            <a:extLst>
              <a:ext uri="{FF2B5EF4-FFF2-40B4-BE49-F238E27FC236}">
                <a16:creationId xmlns:a16="http://schemas.microsoft.com/office/drawing/2014/main" id="{CA75AAD3-98B8-8B63-2B54-2A6DA064AE72}"/>
              </a:ext>
            </a:extLst>
          </p:cNvPr>
          <p:cNvSpPr txBox="1"/>
          <p:nvPr/>
        </p:nvSpPr>
        <p:spPr>
          <a:xfrm>
            <a:off x="533400" y="762000"/>
            <a:ext cx="10982915" cy="4832092"/>
          </a:xfrm>
          <a:prstGeom prst="rect">
            <a:avLst/>
          </a:prstGeom>
          <a:noFill/>
        </p:spPr>
        <p:txBody>
          <a:bodyPr wrap="square" rtlCol="0">
            <a:spAutoFit/>
          </a:bodyPr>
          <a:lstStyle/>
          <a:p>
            <a:pPr algn="ctr"/>
            <a:r>
              <a:rPr lang="en-US" sz="4400" b="1" dirty="0">
                <a:latin typeface="Amasis MT Pro Black" panose="02040A04050005020304" pitchFamily="18" charset="0"/>
              </a:rPr>
              <a:t>    Case Number 2</a:t>
            </a:r>
          </a:p>
          <a:p>
            <a:endParaRPr lang="en-US" sz="4400" b="1" dirty="0">
              <a:latin typeface="Amasis MT Pro Black" panose="02040A04050005020304" pitchFamily="18" charset="0"/>
            </a:endParaRPr>
          </a:p>
          <a:p>
            <a:r>
              <a:rPr lang="en-US" sz="4400" b="1" dirty="0">
                <a:latin typeface="Amasis MT Pro Black" panose="02040A04050005020304" pitchFamily="18" charset="0"/>
              </a:rPr>
              <a:t>Ask: </a:t>
            </a:r>
          </a:p>
          <a:p>
            <a:r>
              <a:rPr lang="en-US" sz="4400" b="1" u="sng" dirty="0">
                <a:solidFill>
                  <a:schemeClr val="bg1">
                    <a:lumMod val="85000"/>
                  </a:schemeClr>
                </a:solidFill>
                <a:latin typeface="Amasis MT Pro Black" panose="02040A04050005020304" pitchFamily="18" charset="0"/>
              </a:rPr>
              <a:t>What went wrong? </a:t>
            </a:r>
          </a:p>
          <a:p>
            <a:r>
              <a:rPr lang="en-US" sz="4400" b="1" u="sng" dirty="0">
                <a:latin typeface="Amasis MT Pro Black" panose="02040A04050005020304" pitchFamily="18" charset="0"/>
              </a:rPr>
              <a:t>How could this be avoided? </a:t>
            </a:r>
          </a:p>
          <a:p>
            <a:r>
              <a:rPr lang="en-US" sz="4400" b="1" u="sng" dirty="0">
                <a:solidFill>
                  <a:schemeClr val="bg1">
                    <a:lumMod val="85000"/>
                  </a:schemeClr>
                </a:solidFill>
                <a:latin typeface="Amasis MT Pro Black" panose="02040A04050005020304" pitchFamily="18" charset="0"/>
              </a:rPr>
              <a:t>Where</a:t>
            </a:r>
            <a:r>
              <a:rPr lang="en-US" sz="4400" b="1" dirty="0">
                <a:solidFill>
                  <a:schemeClr val="bg1">
                    <a:lumMod val="85000"/>
                  </a:schemeClr>
                </a:solidFill>
                <a:latin typeface="Amasis MT Pro Black" panose="02040A04050005020304" pitchFamily="18" charset="0"/>
              </a:rPr>
              <a:t> in the DS Lifecycle did it go wrong?</a:t>
            </a:r>
          </a:p>
        </p:txBody>
      </p:sp>
    </p:spTree>
    <p:extLst>
      <p:ext uri="{BB962C8B-B14F-4D97-AF65-F5344CB8AC3E}">
        <p14:creationId xmlns:p14="http://schemas.microsoft.com/office/powerpoint/2010/main" val="876788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B50A1-DDD6-31C6-47E8-8E4F6913922A}"/>
              </a:ext>
            </a:extLst>
          </p:cNvPr>
          <p:cNvSpPr>
            <a:spLocks noGrp="1"/>
          </p:cNvSpPr>
          <p:nvPr>
            <p:ph type="title"/>
          </p:nvPr>
        </p:nvSpPr>
        <p:spPr>
          <a:xfrm>
            <a:off x="981269" y="381000"/>
            <a:ext cx="10515600" cy="731520"/>
          </a:xfrm>
        </p:spPr>
        <p:txBody>
          <a:bodyPr>
            <a:normAutofit/>
          </a:bodyPr>
          <a:lstStyle/>
          <a:p>
            <a:r>
              <a:rPr lang="en-US" sz="2800" dirty="0"/>
              <a:t>Ethical Use of Data  </a:t>
            </a:r>
          </a:p>
        </p:txBody>
      </p:sp>
      <p:sp>
        <p:nvSpPr>
          <p:cNvPr id="3" name="Content Placeholder 2">
            <a:extLst>
              <a:ext uri="{FF2B5EF4-FFF2-40B4-BE49-F238E27FC236}">
                <a16:creationId xmlns:a16="http://schemas.microsoft.com/office/drawing/2014/main" id="{7CE29672-1D36-DB64-099F-EAAFE83B515E}"/>
              </a:ext>
            </a:extLst>
          </p:cNvPr>
          <p:cNvSpPr>
            <a:spLocks noGrp="1"/>
          </p:cNvSpPr>
          <p:nvPr>
            <p:ph idx="1"/>
          </p:nvPr>
        </p:nvSpPr>
        <p:spPr>
          <a:xfrm>
            <a:off x="838200" y="1828800"/>
            <a:ext cx="10515600" cy="2743200"/>
          </a:xfrm>
        </p:spPr>
        <p:txBody>
          <a:bodyPr/>
          <a:lstStyle/>
          <a:p>
            <a:pPr marL="0" indent="0" algn="ctr">
              <a:buNone/>
            </a:pPr>
            <a:r>
              <a:rPr lang="en-US" b="1" dirty="0">
                <a:solidFill>
                  <a:schemeClr val="tx2"/>
                </a:solidFill>
              </a:rPr>
              <a:t>Given the previous exercise, think: “code of ethical conduct for data science projects” </a:t>
            </a:r>
          </a:p>
          <a:p>
            <a:pPr marL="0" indent="0" algn="ctr">
              <a:buNone/>
            </a:pPr>
            <a:endParaRPr lang="en-US" b="1" dirty="0">
              <a:solidFill>
                <a:schemeClr val="tx2"/>
              </a:solidFill>
            </a:endParaRPr>
          </a:p>
          <a:p>
            <a:pPr marL="0" indent="0" algn="ctr">
              <a:buNone/>
            </a:pPr>
            <a:endParaRPr lang="en-US" b="1" dirty="0">
              <a:solidFill>
                <a:schemeClr val="tx2"/>
              </a:solidFill>
            </a:endParaRPr>
          </a:p>
          <a:p>
            <a:pPr marL="0" indent="0" algn="ctr">
              <a:buNone/>
            </a:pPr>
            <a:r>
              <a:rPr lang="en-US" b="1" dirty="0">
                <a:solidFill>
                  <a:schemeClr val="tx2"/>
                </a:solidFill>
              </a:rPr>
              <a:t>What would be the top priority if you were the author?</a:t>
            </a:r>
          </a:p>
          <a:p>
            <a:pPr marL="0" indent="0" algn="ctr">
              <a:buNone/>
            </a:pPr>
            <a:r>
              <a:rPr lang="en-US" b="1" dirty="0">
                <a:solidFill>
                  <a:schemeClr val="tx2"/>
                </a:solidFill>
              </a:rPr>
              <a:t> </a:t>
            </a:r>
          </a:p>
        </p:txBody>
      </p:sp>
      <p:sp>
        <p:nvSpPr>
          <p:cNvPr id="4" name="Slide Number Placeholder 3">
            <a:extLst>
              <a:ext uri="{FF2B5EF4-FFF2-40B4-BE49-F238E27FC236}">
                <a16:creationId xmlns:a16="http://schemas.microsoft.com/office/drawing/2014/main" id="{DE046A74-2D15-F037-B0BA-8A646D1AE07D}"/>
              </a:ext>
            </a:extLst>
          </p:cNvPr>
          <p:cNvSpPr>
            <a:spLocks noGrp="1"/>
          </p:cNvSpPr>
          <p:nvPr>
            <p:ph type="sldNum" sz="quarter" idx="12"/>
          </p:nvPr>
        </p:nvSpPr>
        <p:spPr/>
        <p:txBody>
          <a:bodyPr/>
          <a:lstStyle/>
          <a:p>
            <a:fld id="{5ACD0CF0-90CC-9C41-A77B-2776398A8C8B}" type="slidenum">
              <a:rPr lang="en-US" smtClean="0"/>
              <a:pPr/>
              <a:t>18</a:t>
            </a:fld>
            <a:endParaRPr lang="en-US"/>
          </a:p>
        </p:txBody>
      </p:sp>
    </p:spTree>
    <p:extLst>
      <p:ext uri="{BB962C8B-B14F-4D97-AF65-F5344CB8AC3E}">
        <p14:creationId xmlns:p14="http://schemas.microsoft.com/office/powerpoint/2010/main" val="2196296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B50A1-DDD6-31C6-47E8-8E4F6913922A}"/>
              </a:ext>
            </a:extLst>
          </p:cNvPr>
          <p:cNvSpPr>
            <a:spLocks noGrp="1"/>
          </p:cNvSpPr>
          <p:nvPr>
            <p:ph type="title"/>
          </p:nvPr>
        </p:nvSpPr>
        <p:spPr>
          <a:xfrm>
            <a:off x="914400" y="136523"/>
            <a:ext cx="10515600" cy="731520"/>
          </a:xfrm>
        </p:spPr>
        <p:txBody>
          <a:bodyPr/>
          <a:lstStyle/>
          <a:p>
            <a:r>
              <a:rPr lang="en-US" dirty="0"/>
              <a:t>Ethical Use of ML and AI </a:t>
            </a:r>
          </a:p>
        </p:txBody>
      </p:sp>
      <p:sp>
        <p:nvSpPr>
          <p:cNvPr id="3" name="Content Placeholder 2">
            <a:extLst>
              <a:ext uri="{FF2B5EF4-FFF2-40B4-BE49-F238E27FC236}">
                <a16:creationId xmlns:a16="http://schemas.microsoft.com/office/drawing/2014/main" id="{7CE29672-1D36-DB64-099F-EAAFE83B515E}"/>
              </a:ext>
            </a:extLst>
          </p:cNvPr>
          <p:cNvSpPr>
            <a:spLocks noGrp="1"/>
          </p:cNvSpPr>
          <p:nvPr>
            <p:ph idx="1"/>
          </p:nvPr>
        </p:nvSpPr>
        <p:spPr>
          <a:xfrm>
            <a:off x="-381000" y="674513"/>
            <a:ext cx="10515600" cy="731520"/>
          </a:xfrm>
        </p:spPr>
        <p:txBody>
          <a:bodyPr/>
          <a:lstStyle/>
          <a:p>
            <a:pPr marL="0" indent="0" algn="ctr">
              <a:buNone/>
            </a:pPr>
            <a:r>
              <a:rPr lang="en-US" dirty="0"/>
              <a:t>What does </a:t>
            </a:r>
            <a:r>
              <a:rPr lang="en-US" dirty="0">
                <a:hlinkClick r:id="rId3"/>
              </a:rPr>
              <a:t>informed consent </a:t>
            </a:r>
            <a:r>
              <a:rPr lang="en-US" dirty="0"/>
              <a:t>mean?  Skip to Valid Elements section</a:t>
            </a:r>
          </a:p>
        </p:txBody>
      </p:sp>
      <p:sp>
        <p:nvSpPr>
          <p:cNvPr id="4" name="Slide Number Placeholder 3">
            <a:extLst>
              <a:ext uri="{FF2B5EF4-FFF2-40B4-BE49-F238E27FC236}">
                <a16:creationId xmlns:a16="http://schemas.microsoft.com/office/drawing/2014/main" id="{DE046A74-2D15-F037-B0BA-8A646D1AE07D}"/>
              </a:ext>
            </a:extLst>
          </p:cNvPr>
          <p:cNvSpPr>
            <a:spLocks noGrp="1"/>
          </p:cNvSpPr>
          <p:nvPr>
            <p:ph type="sldNum" sz="quarter" idx="12"/>
          </p:nvPr>
        </p:nvSpPr>
        <p:spPr/>
        <p:txBody>
          <a:bodyPr/>
          <a:lstStyle/>
          <a:p>
            <a:fld id="{5ACD0CF0-90CC-9C41-A77B-2776398A8C8B}" type="slidenum">
              <a:rPr lang="en-US" smtClean="0"/>
              <a:pPr/>
              <a:t>19</a:t>
            </a:fld>
            <a:endParaRPr lang="en-US"/>
          </a:p>
        </p:txBody>
      </p:sp>
      <p:sp>
        <p:nvSpPr>
          <p:cNvPr id="5" name="Content Placeholder 2">
            <a:extLst>
              <a:ext uri="{FF2B5EF4-FFF2-40B4-BE49-F238E27FC236}">
                <a16:creationId xmlns:a16="http://schemas.microsoft.com/office/drawing/2014/main" id="{7B536959-67DA-700A-B637-582BF3125619}"/>
              </a:ext>
            </a:extLst>
          </p:cNvPr>
          <p:cNvSpPr txBox="1">
            <a:spLocks/>
          </p:cNvSpPr>
          <p:nvPr/>
        </p:nvSpPr>
        <p:spPr>
          <a:xfrm>
            <a:off x="992155" y="2590800"/>
            <a:ext cx="10515600" cy="2977025"/>
          </a:xfrm>
        </p:spPr>
        <p:txBody>
          <a:bodyPr/>
          <a:lstStyle>
            <a:lvl1pPr marL="171450" indent="-171450" algn="l" rtl="0" eaLnBrk="1" fontAlgn="base" hangingPunct="1">
              <a:spcBef>
                <a:spcPct val="20000"/>
              </a:spcBef>
              <a:spcAft>
                <a:spcPct val="0"/>
              </a:spcAft>
              <a:buClr>
                <a:schemeClr val="accent1"/>
              </a:buClr>
              <a:buFont typeface="Wingdings" panose="05000000000000000000" pitchFamily="2" charset="2"/>
              <a:buChar char="Ø"/>
              <a:defRPr sz="2400" kern="1200">
                <a:solidFill>
                  <a:srgbClr val="262626"/>
                </a:solidFill>
                <a:latin typeface="+mn-lt"/>
                <a:ea typeface="ＭＳ Ｐゴシック" charset="0"/>
                <a:cs typeface="ＭＳ Ｐゴシック" charset="0"/>
              </a:defRPr>
            </a:lvl1pPr>
            <a:lvl2pPr marL="514350" indent="-171450" algn="l" rtl="0" eaLnBrk="1" fontAlgn="base" hangingPunct="1">
              <a:spcBef>
                <a:spcPct val="20000"/>
              </a:spcBef>
              <a:spcAft>
                <a:spcPct val="0"/>
              </a:spcAft>
              <a:buClr>
                <a:schemeClr val="accent1"/>
              </a:buClr>
              <a:buFont typeface="Wingdings" panose="05000000000000000000" pitchFamily="2" charset="2"/>
              <a:buChar char="v"/>
              <a:defRPr sz="2200" kern="1200">
                <a:solidFill>
                  <a:srgbClr val="262626"/>
                </a:solidFill>
                <a:latin typeface="+mn-lt"/>
                <a:ea typeface="ＭＳ Ｐゴシック" charset="0"/>
                <a:cs typeface="+mn-cs"/>
              </a:defRPr>
            </a:lvl2pPr>
            <a:lvl3pPr marL="857250" indent="-171450" algn="l" rtl="0" eaLnBrk="1" fontAlgn="base" hangingPunct="1">
              <a:spcBef>
                <a:spcPct val="20000"/>
              </a:spcBef>
              <a:spcAft>
                <a:spcPct val="0"/>
              </a:spcAft>
              <a:buClr>
                <a:schemeClr val="accent1"/>
              </a:buClr>
              <a:buFont typeface="Wingdings" panose="05000000000000000000" pitchFamily="2" charset="2"/>
              <a:buChar char="Ø"/>
              <a:defRPr sz="2000" kern="1200">
                <a:solidFill>
                  <a:srgbClr val="262626"/>
                </a:solidFill>
                <a:latin typeface="+mn-lt"/>
                <a:ea typeface="ＭＳ Ｐゴシック" charset="0"/>
                <a:cs typeface="+mn-cs"/>
              </a:defRPr>
            </a:lvl3pPr>
            <a:lvl4pPr marL="1200150" indent="-171450" algn="l" rtl="0" eaLnBrk="1" fontAlgn="base" hangingPunct="1">
              <a:spcBef>
                <a:spcPct val="20000"/>
              </a:spcBef>
              <a:spcAft>
                <a:spcPct val="0"/>
              </a:spcAft>
              <a:buClr>
                <a:schemeClr val="accent1"/>
              </a:buClr>
              <a:buFont typeface="Wingdings" panose="05000000000000000000" pitchFamily="2" charset="2"/>
              <a:buChar char="v"/>
              <a:defRPr kern="1200">
                <a:solidFill>
                  <a:srgbClr val="262626"/>
                </a:solidFill>
                <a:latin typeface="+mn-lt"/>
                <a:ea typeface="ＭＳ Ｐゴシック" charset="0"/>
                <a:cs typeface="+mn-cs"/>
              </a:defRPr>
            </a:lvl4pPr>
            <a:lvl5pPr marL="1543050" indent="-171450" algn="l" rtl="0" eaLnBrk="1" fontAlgn="base" hangingPunct="1">
              <a:spcBef>
                <a:spcPct val="20000"/>
              </a:spcBef>
              <a:spcAft>
                <a:spcPct val="0"/>
              </a:spcAft>
              <a:buClr>
                <a:schemeClr val="accent1"/>
              </a:buClr>
              <a:buFont typeface="Wingdings" panose="05000000000000000000" pitchFamily="2" charset="2"/>
              <a:buChar char="Ø"/>
              <a:defRPr sz="1600" kern="1200">
                <a:solidFill>
                  <a:srgbClr val="262626"/>
                </a:solidFill>
                <a:latin typeface="+mn-lt"/>
                <a:ea typeface="ＭＳ Ｐゴシック" charset="0"/>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pPr marL="0" indent="0" algn="ctr">
              <a:buFont typeface="Wingdings" panose="05000000000000000000" pitchFamily="2" charset="2"/>
              <a:buNone/>
            </a:pPr>
            <a:r>
              <a:rPr lang="en-US" dirty="0"/>
              <a:t>Do you believe Big Tech/Social Media companies have established your informed consent?</a:t>
            </a:r>
          </a:p>
          <a:p>
            <a:pPr marL="0" indent="0" algn="ctr">
              <a:buFont typeface="Wingdings" panose="05000000000000000000" pitchFamily="2" charset="2"/>
              <a:buNone/>
            </a:pPr>
            <a:endParaRPr lang="en-US" dirty="0"/>
          </a:p>
          <a:p>
            <a:pPr marL="0" indent="0" algn="ctr">
              <a:buFont typeface="Wingdings" panose="05000000000000000000" pitchFamily="2" charset="2"/>
              <a:buNone/>
            </a:pPr>
            <a:r>
              <a:rPr lang="en-US" dirty="0"/>
              <a:t>Google Takeout: </a:t>
            </a:r>
            <a:r>
              <a:rPr lang="en-US" dirty="0">
                <a:hlinkClick r:id="rId4"/>
              </a:rPr>
              <a:t>https://myaccount.google.com/data-and-personalization</a:t>
            </a:r>
            <a:endParaRPr lang="en-US" dirty="0"/>
          </a:p>
          <a:p>
            <a:pPr marL="0" indent="0" algn="ctr">
              <a:buFont typeface="Wingdings" panose="05000000000000000000" pitchFamily="2" charset="2"/>
              <a:buNone/>
            </a:pPr>
            <a:endParaRPr lang="en-US" dirty="0"/>
          </a:p>
          <a:p>
            <a:pPr marL="0" indent="0" algn="ctr">
              <a:buFont typeface="Wingdings" panose="05000000000000000000" pitchFamily="2" charset="2"/>
              <a:buNone/>
            </a:pPr>
            <a:r>
              <a:rPr lang="en-US" dirty="0"/>
              <a:t>Facebook Data Access: </a:t>
            </a:r>
            <a:r>
              <a:rPr lang="en-US" dirty="0">
                <a:hlinkClick r:id="rId5"/>
              </a:rPr>
              <a:t>https://www.facebook.com/help/131112897028467</a:t>
            </a:r>
            <a:endParaRPr lang="en-US" dirty="0"/>
          </a:p>
          <a:p>
            <a:pPr marL="0" indent="0" algn="ctr">
              <a:buFont typeface="Wingdings" panose="05000000000000000000" pitchFamily="2" charset="2"/>
              <a:buNone/>
            </a:pPr>
            <a:endParaRPr lang="en-US" dirty="0"/>
          </a:p>
        </p:txBody>
      </p:sp>
      <p:sp>
        <p:nvSpPr>
          <p:cNvPr id="7" name="TextBox 6">
            <a:extLst>
              <a:ext uri="{FF2B5EF4-FFF2-40B4-BE49-F238E27FC236}">
                <a16:creationId xmlns:a16="http://schemas.microsoft.com/office/drawing/2014/main" id="{89D515A6-98B7-E0D5-C7D1-C6AAA997F61B}"/>
              </a:ext>
            </a:extLst>
          </p:cNvPr>
          <p:cNvSpPr txBox="1"/>
          <p:nvPr/>
        </p:nvSpPr>
        <p:spPr>
          <a:xfrm>
            <a:off x="0" y="5715000"/>
            <a:ext cx="1981200" cy="369332"/>
          </a:xfrm>
          <a:prstGeom prst="rect">
            <a:avLst/>
          </a:prstGeom>
          <a:noFill/>
        </p:spPr>
        <p:txBody>
          <a:bodyPr wrap="square" rtlCol="0">
            <a:spAutoFit/>
          </a:bodyPr>
          <a:lstStyle/>
          <a:p>
            <a:r>
              <a:rPr lang="en-US" dirty="0"/>
              <a:t>TPS</a:t>
            </a:r>
          </a:p>
        </p:txBody>
      </p:sp>
      <p:pic>
        <p:nvPicPr>
          <p:cNvPr id="9" name="Picture 8" descr="Qr code&#10;&#10;Description automatically generated">
            <a:extLst>
              <a:ext uri="{FF2B5EF4-FFF2-40B4-BE49-F238E27FC236}">
                <a16:creationId xmlns:a16="http://schemas.microsoft.com/office/drawing/2014/main" id="{5923828D-F610-4FC3-6600-A5B26416E6D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9448800" y="174066"/>
            <a:ext cx="2533531" cy="2533531"/>
          </a:xfrm>
          <a:prstGeom prst="rect">
            <a:avLst/>
          </a:prstGeom>
        </p:spPr>
      </p:pic>
    </p:spTree>
    <p:extLst>
      <p:ext uri="{BB962C8B-B14F-4D97-AF65-F5344CB8AC3E}">
        <p14:creationId xmlns:p14="http://schemas.microsoft.com/office/powerpoint/2010/main" val="2880630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596668" cy="734647"/>
          </a:xfrm>
        </p:spPr>
        <p:txBody>
          <a:bodyPr>
            <a:normAutofit/>
          </a:bodyPr>
          <a:lstStyle/>
          <a:p>
            <a:r>
              <a:rPr lang="en-US" sz="2800" b="1" dirty="0">
                <a:solidFill>
                  <a:srgbClr val="002060"/>
                </a:solidFill>
              </a:rPr>
              <a:t>Data Science: Value Domain </a:t>
            </a:r>
          </a:p>
        </p:txBody>
      </p:sp>
      <p:sp>
        <p:nvSpPr>
          <p:cNvPr id="8" name="TextBox 7">
            <a:extLst>
              <a:ext uri="{FF2B5EF4-FFF2-40B4-BE49-F238E27FC236}">
                <a16:creationId xmlns:a16="http://schemas.microsoft.com/office/drawing/2014/main" id="{FD9376A7-B274-4431-8A5B-F2095C51F449}"/>
              </a:ext>
            </a:extLst>
          </p:cNvPr>
          <p:cNvSpPr txBox="1"/>
          <p:nvPr/>
        </p:nvSpPr>
        <p:spPr>
          <a:xfrm>
            <a:off x="588023" y="2908061"/>
            <a:ext cx="10544269" cy="2246769"/>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solidFill>
                  <a:srgbClr val="002060"/>
                </a:solidFill>
                <a:latin typeface="+mj-lt"/>
                <a:cs typeface="Times New Roman" panose="02020603050405020304" pitchFamily="18" charset="0"/>
              </a:rPr>
              <a:t> </a:t>
            </a:r>
            <a:r>
              <a:rPr lang="en-US" sz="2800" u="sng" dirty="0">
                <a:solidFill>
                  <a:srgbClr val="002060"/>
                </a:solidFill>
                <a:latin typeface="+mj-lt"/>
                <a:cs typeface="Times New Roman" panose="02020603050405020304" pitchFamily="18" charset="0"/>
              </a:rPr>
              <a:t>Key tensions</a:t>
            </a:r>
            <a:r>
              <a:rPr lang="en-US" sz="2800" dirty="0">
                <a:solidFill>
                  <a:srgbClr val="002060"/>
                </a:solidFill>
                <a:latin typeface="+mj-lt"/>
                <a:cs typeface="Times New Roman" panose="02020603050405020304" pitchFamily="18" charset="0"/>
              </a:rPr>
              <a:t>: enterprise vs ethics, private interest vs public good, accuracy vs efficiency, proxy vs original.</a:t>
            </a:r>
          </a:p>
          <a:p>
            <a:endParaRPr lang="en-US" sz="2800" dirty="0">
              <a:solidFill>
                <a:srgbClr val="002060"/>
              </a:solidFill>
              <a:latin typeface="+mj-lt"/>
              <a:cs typeface="Times New Roman" panose="02020603050405020304" pitchFamily="18" charset="0"/>
            </a:endParaRPr>
          </a:p>
          <a:p>
            <a:pPr marL="285750" indent="-285750">
              <a:buFont typeface="Wingdings" panose="05000000000000000000" pitchFamily="2" charset="2"/>
              <a:buChar char="Ø"/>
            </a:pPr>
            <a:r>
              <a:rPr lang="en-US" sz="2800" dirty="0">
                <a:solidFill>
                  <a:srgbClr val="002060"/>
                </a:solidFill>
                <a:latin typeface="+mj-lt"/>
                <a:cs typeface="Times New Roman" panose="02020603050405020304" pitchFamily="18" charset="0"/>
              </a:rPr>
              <a:t> </a:t>
            </a:r>
            <a:r>
              <a:rPr lang="en-US" sz="2800" u="sng" dirty="0">
                <a:solidFill>
                  <a:srgbClr val="002060"/>
                </a:solidFill>
                <a:latin typeface="+mj-lt"/>
                <a:cs typeface="Times New Roman" panose="02020603050405020304" pitchFamily="18" charset="0"/>
              </a:rPr>
              <a:t>Common theme</a:t>
            </a:r>
            <a:r>
              <a:rPr lang="en-US" sz="2800" dirty="0">
                <a:solidFill>
                  <a:srgbClr val="002060"/>
                </a:solidFill>
                <a:latin typeface="+mj-lt"/>
                <a:cs typeface="Times New Roman" panose="02020603050405020304" pitchFamily="18" charset="0"/>
              </a:rPr>
              <a:t>: </a:t>
            </a:r>
            <a:r>
              <a:rPr lang="en-US" sz="2800" b="1" dirty="0">
                <a:solidFill>
                  <a:srgbClr val="C00000"/>
                </a:solidFill>
                <a:latin typeface="+mj-lt"/>
                <a:cs typeface="Times New Roman" panose="02020603050405020304" pitchFamily="18" charset="0"/>
              </a:rPr>
              <a:t>human value</a:t>
            </a:r>
            <a:endParaRPr lang="en-US" sz="2800" dirty="0">
              <a:solidFill>
                <a:srgbClr val="002060"/>
              </a:solidFill>
              <a:latin typeface="+mj-lt"/>
              <a:cs typeface="Times New Roman" panose="02020603050405020304" pitchFamily="18" charset="0"/>
            </a:endParaRPr>
          </a:p>
          <a:p>
            <a:endParaRPr lang="en-US" sz="2800" dirty="0">
              <a:solidFill>
                <a:srgbClr val="002060"/>
              </a:solidFill>
              <a:latin typeface="+mj-lt"/>
              <a:cs typeface="Times New Roman" panose="02020603050405020304" pitchFamily="18" charset="0"/>
            </a:endParaRPr>
          </a:p>
        </p:txBody>
      </p:sp>
      <p:sp>
        <p:nvSpPr>
          <p:cNvPr id="9" name="TextBox 8">
            <a:extLst>
              <a:ext uri="{FF2B5EF4-FFF2-40B4-BE49-F238E27FC236}">
                <a16:creationId xmlns:a16="http://schemas.microsoft.com/office/drawing/2014/main" id="{3AA1FCDF-A19E-4798-9869-6FA173C1A60D}"/>
              </a:ext>
            </a:extLst>
          </p:cNvPr>
          <p:cNvSpPr txBox="1"/>
          <p:nvPr/>
        </p:nvSpPr>
        <p:spPr>
          <a:xfrm>
            <a:off x="764892" y="1091999"/>
            <a:ext cx="10190530" cy="1569660"/>
          </a:xfrm>
          <a:prstGeom prst="rect">
            <a:avLst/>
          </a:prstGeom>
          <a:noFill/>
        </p:spPr>
        <p:txBody>
          <a:bodyPr wrap="square" rtlCol="0">
            <a:spAutoFit/>
          </a:bodyPr>
          <a:lstStyle/>
          <a:p>
            <a:pPr algn="ctr"/>
            <a:r>
              <a:rPr lang="en-US" sz="2400" dirty="0">
                <a:solidFill>
                  <a:srgbClr val="002060"/>
                </a:solidFill>
                <a:latin typeface="+mj-lt"/>
              </a:rPr>
              <a:t> Combines the traditional </a:t>
            </a:r>
            <a:r>
              <a:rPr lang="en-US" sz="2400" b="1" dirty="0">
                <a:solidFill>
                  <a:srgbClr val="C00000"/>
                </a:solidFill>
                <a:latin typeface="+mj-lt"/>
              </a:rPr>
              <a:t>discipline of ethics </a:t>
            </a:r>
            <a:r>
              <a:rPr lang="en-US" sz="2400" dirty="0">
                <a:solidFill>
                  <a:srgbClr val="002060"/>
                </a:solidFill>
                <a:latin typeface="+mj-lt"/>
              </a:rPr>
              <a:t>with the professional activities of </a:t>
            </a:r>
            <a:r>
              <a:rPr lang="en-US" sz="2400" b="1" dirty="0">
                <a:solidFill>
                  <a:srgbClr val="C00000"/>
                </a:solidFill>
                <a:latin typeface="+mj-lt"/>
              </a:rPr>
              <a:t>business planning</a:t>
            </a:r>
            <a:r>
              <a:rPr lang="en-US" sz="2400" dirty="0">
                <a:solidFill>
                  <a:srgbClr val="002060"/>
                </a:solidFill>
                <a:latin typeface="+mj-lt"/>
              </a:rPr>
              <a:t>, policy making, developing motivations for scientific research, and other activities that have a direct impact on </a:t>
            </a:r>
            <a:r>
              <a:rPr lang="en-US" sz="2400" b="1" dirty="0">
                <a:solidFill>
                  <a:srgbClr val="C00000"/>
                </a:solidFill>
                <a:latin typeface="+mj-lt"/>
              </a:rPr>
              <a:t>people</a:t>
            </a:r>
            <a:r>
              <a:rPr lang="en-US" sz="2400" dirty="0">
                <a:solidFill>
                  <a:srgbClr val="002060"/>
                </a:solidFill>
                <a:latin typeface="+mj-lt"/>
              </a:rPr>
              <a:t> and the planet.</a:t>
            </a:r>
          </a:p>
        </p:txBody>
      </p:sp>
    </p:spTree>
    <p:extLst>
      <p:ext uri="{BB962C8B-B14F-4D97-AF65-F5344CB8AC3E}">
        <p14:creationId xmlns:p14="http://schemas.microsoft.com/office/powerpoint/2010/main" val="115169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1000"/>
                                        <p:tgtEl>
                                          <p:spTgt spid="8">
                                            <p:txEl>
                                              <p:pRg st="2" end="2"/>
                                            </p:txEl>
                                          </p:spTgt>
                                        </p:tgtEl>
                                      </p:cBhvr>
                                    </p:animEffect>
                                    <p:anim calcmode="lin" valueType="num">
                                      <p:cBhvr>
                                        <p:cTn id="1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8A1BD-85A8-214B-5C78-E42F146A6944}"/>
              </a:ext>
            </a:extLst>
          </p:cNvPr>
          <p:cNvSpPr>
            <a:spLocks noGrp="1"/>
          </p:cNvSpPr>
          <p:nvPr>
            <p:ph type="title"/>
          </p:nvPr>
        </p:nvSpPr>
        <p:spPr>
          <a:xfrm>
            <a:off x="533400" y="136523"/>
            <a:ext cx="10515600" cy="731520"/>
          </a:xfrm>
        </p:spPr>
        <p:txBody>
          <a:bodyPr/>
          <a:lstStyle/>
          <a:p>
            <a:r>
              <a:rPr lang="en-US" dirty="0"/>
              <a:t>Big Tent Data Science Ethics </a:t>
            </a:r>
          </a:p>
        </p:txBody>
      </p:sp>
      <p:sp>
        <p:nvSpPr>
          <p:cNvPr id="3" name="Content Placeholder 2">
            <a:extLst>
              <a:ext uri="{FF2B5EF4-FFF2-40B4-BE49-F238E27FC236}">
                <a16:creationId xmlns:a16="http://schemas.microsoft.com/office/drawing/2014/main" id="{83C09851-59E3-D951-DDDB-376C19C2A59E}"/>
              </a:ext>
            </a:extLst>
          </p:cNvPr>
          <p:cNvSpPr>
            <a:spLocks noGrp="1"/>
          </p:cNvSpPr>
          <p:nvPr>
            <p:ph idx="1"/>
          </p:nvPr>
        </p:nvSpPr>
        <p:spPr>
          <a:xfrm>
            <a:off x="80554" y="1066868"/>
            <a:ext cx="11578045" cy="4351338"/>
          </a:xfrm>
        </p:spPr>
        <p:txBody>
          <a:bodyPr/>
          <a:lstStyle/>
          <a:p>
            <a:r>
              <a:rPr lang="en-US" dirty="0"/>
              <a:t> Growing area of concern – that will continue to be important as more data and algos enter our lives</a:t>
            </a:r>
          </a:p>
          <a:p>
            <a:r>
              <a:rPr lang="en-US" dirty="0"/>
              <a:t> These concerns are present throughout the Data Science Lifecycle </a:t>
            </a:r>
          </a:p>
          <a:p>
            <a:r>
              <a:rPr lang="en-US" dirty="0"/>
              <a:t> Can have large impacts on Society </a:t>
            </a:r>
          </a:p>
          <a:p>
            <a:r>
              <a:rPr lang="en-US" dirty="0"/>
              <a:t> Other fields = informed consent is heavily regulated….not as much in Data Science</a:t>
            </a:r>
          </a:p>
          <a:p>
            <a:r>
              <a:rPr lang="en-US" dirty="0"/>
              <a:t> Important that this topic be embedded in Data Science oriented education</a:t>
            </a:r>
          </a:p>
          <a:p>
            <a:pPr marL="0" indent="0">
              <a:buNone/>
            </a:pPr>
            <a:endParaRPr lang="en-US" dirty="0"/>
          </a:p>
        </p:txBody>
      </p:sp>
      <p:sp>
        <p:nvSpPr>
          <p:cNvPr id="4" name="Slide Number Placeholder 3">
            <a:extLst>
              <a:ext uri="{FF2B5EF4-FFF2-40B4-BE49-F238E27FC236}">
                <a16:creationId xmlns:a16="http://schemas.microsoft.com/office/drawing/2014/main" id="{95B199C4-C8CD-CA7E-B3F9-32357DD10502}"/>
              </a:ext>
            </a:extLst>
          </p:cNvPr>
          <p:cNvSpPr>
            <a:spLocks noGrp="1"/>
          </p:cNvSpPr>
          <p:nvPr>
            <p:ph type="sldNum" sz="quarter" idx="12"/>
          </p:nvPr>
        </p:nvSpPr>
        <p:spPr/>
        <p:txBody>
          <a:bodyPr/>
          <a:lstStyle/>
          <a:p>
            <a:fld id="{5ACD0CF0-90CC-9C41-A77B-2776398A8C8B}" type="slidenum">
              <a:rPr lang="en-US" smtClean="0"/>
              <a:pPr/>
              <a:t>20</a:t>
            </a:fld>
            <a:endParaRPr lang="en-US"/>
          </a:p>
        </p:txBody>
      </p:sp>
    </p:spTree>
    <p:extLst>
      <p:ext uri="{BB962C8B-B14F-4D97-AF65-F5344CB8AC3E}">
        <p14:creationId xmlns:p14="http://schemas.microsoft.com/office/powerpoint/2010/main" val="3422905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430F7D9A-2175-45CB-96C3-41835579C27F}"/>
              </a:ext>
            </a:extLst>
          </p:cNvPr>
          <p:cNvSpPr>
            <a:spLocks noGrp="1"/>
          </p:cNvSpPr>
          <p:nvPr>
            <p:ph sz="half" idx="1"/>
          </p:nvPr>
        </p:nvSpPr>
        <p:spPr>
          <a:xfrm>
            <a:off x="479049" y="407786"/>
            <a:ext cx="11485982" cy="5411658"/>
          </a:xfrm>
        </p:spPr>
        <p:txBody>
          <a:bodyPr>
            <a:normAutofit/>
          </a:bodyPr>
          <a:lstStyle/>
          <a:p>
            <a:pPr algn="ctr"/>
            <a:endParaRPr lang="en-US" sz="2800" dirty="0">
              <a:solidFill>
                <a:srgbClr val="002060"/>
              </a:solidFill>
            </a:endParaRPr>
          </a:p>
          <a:p>
            <a:pPr marL="0" indent="0" algn="ctr">
              <a:buNone/>
            </a:pPr>
            <a:r>
              <a:rPr lang="en-US" sz="2800" dirty="0">
                <a:solidFill>
                  <a:srgbClr val="002060"/>
                </a:solidFill>
              </a:rPr>
              <a:t>If it was determined that you </a:t>
            </a:r>
            <a:r>
              <a:rPr lang="en-US" sz="2800" b="1" u="sng" dirty="0">
                <a:solidFill>
                  <a:srgbClr val="C00000"/>
                </a:solidFill>
              </a:rPr>
              <a:t>might</a:t>
            </a:r>
            <a:r>
              <a:rPr lang="en-US" sz="2800" dirty="0">
                <a:solidFill>
                  <a:srgbClr val="002060"/>
                </a:solidFill>
              </a:rPr>
              <a:t> have a virus would you allow yourself to be tracked for the greater public good? </a:t>
            </a:r>
          </a:p>
          <a:p>
            <a:pPr marL="0" indent="0" algn="ctr">
              <a:buNone/>
            </a:pPr>
            <a:endParaRPr lang="en-US" sz="2800" dirty="0">
              <a:solidFill>
                <a:srgbClr val="002060"/>
              </a:solidFill>
            </a:endParaRPr>
          </a:p>
          <a:p>
            <a:pPr marL="0" indent="0" algn="ctr">
              <a:buNone/>
            </a:pPr>
            <a:endParaRPr lang="en-US" sz="2800" dirty="0">
              <a:solidFill>
                <a:srgbClr val="002060"/>
              </a:solidFill>
            </a:endParaRPr>
          </a:p>
          <a:p>
            <a:pPr marL="0" indent="0" algn="ctr">
              <a:buNone/>
            </a:pPr>
            <a:r>
              <a:rPr lang="en-US" sz="2800" dirty="0">
                <a:solidFill>
                  <a:srgbClr val="002060"/>
                </a:solidFill>
              </a:rPr>
              <a:t>Is allowing Google/Facebook to create behavior profiles associated with your search behavior to generated targeted ads/content an acceptable trade off for getting Google products for </a:t>
            </a:r>
            <a:r>
              <a:rPr lang="en-US" sz="2800" dirty="0">
                <a:solidFill>
                  <a:srgbClr val="C00000"/>
                </a:solidFill>
              </a:rPr>
              <a:t>“</a:t>
            </a:r>
            <a:r>
              <a:rPr lang="en-US" sz="2800" b="1" u="sng" dirty="0">
                <a:solidFill>
                  <a:srgbClr val="C00000"/>
                </a:solidFill>
              </a:rPr>
              <a:t>free</a:t>
            </a:r>
            <a:r>
              <a:rPr lang="en-US" sz="2800" dirty="0">
                <a:solidFill>
                  <a:srgbClr val="C00000"/>
                </a:solidFill>
              </a:rPr>
              <a:t>”</a:t>
            </a:r>
            <a:r>
              <a:rPr lang="en-US" sz="2800" dirty="0">
                <a:solidFill>
                  <a:srgbClr val="002060"/>
                </a:solidFill>
              </a:rPr>
              <a:t>?</a:t>
            </a:r>
            <a:r>
              <a:rPr lang="en-US" sz="2800" dirty="0">
                <a:solidFill>
                  <a:schemeClr val="accent5"/>
                </a:solidFill>
              </a:rPr>
              <a:t> </a:t>
            </a:r>
          </a:p>
          <a:p>
            <a:pPr marL="457200" lvl="1" indent="0" algn="ctr">
              <a:buNone/>
            </a:pPr>
            <a:endParaRPr lang="en-US" sz="4000" b="1" dirty="0">
              <a:solidFill>
                <a:srgbClr val="002060"/>
              </a:solidFill>
            </a:endParaRPr>
          </a:p>
        </p:txBody>
      </p:sp>
    </p:spTree>
    <p:extLst>
      <p:ext uri="{BB962C8B-B14F-4D97-AF65-F5344CB8AC3E}">
        <p14:creationId xmlns:p14="http://schemas.microsoft.com/office/powerpoint/2010/main" val="225206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anim calcmode="lin" valueType="num">
                                      <p:cBhvr>
                                        <p:cTn id="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4" end="4"/>
                                            </p:txEl>
                                          </p:spTgt>
                                        </p:tgtEl>
                                        <p:attrNameLst>
                                          <p:attrName>style.visibility</p:attrName>
                                        </p:attrNameLst>
                                      </p:cBhvr>
                                      <p:to>
                                        <p:strVal val="visible"/>
                                      </p:to>
                                    </p:set>
                                    <p:animEffect transition="in" filter="fade">
                                      <p:cBhvr>
                                        <p:cTn id="14" dur="1000"/>
                                        <p:tgtEl>
                                          <p:spTgt spid="7">
                                            <p:txEl>
                                              <p:pRg st="4" end="4"/>
                                            </p:txEl>
                                          </p:spTgt>
                                        </p:tgtEl>
                                      </p:cBhvr>
                                    </p:animEffect>
                                    <p:anim calcmode="lin" valueType="num">
                                      <p:cBhvr>
                                        <p:cTn id="1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430F7D9A-2175-45CB-96C3-41835579C27F}"/>
              </a:ext>
            </a:extLst>
          </p:cNvPr>
          <p:cNvSpPr>
            <a:spLocks noGrp="1"/>
          </p:cNvSpPr>
          <p:nvPr>
            <p:ph sz="half" idx="1"/>
          </p:nvPr>
        </p:nvSpPr>
        <p:spPr>
          <a:xfrm>
            <a:off x="0" y="457200"/>
            <a:ext cx="12039600" cy="4953000"/>
          </a:xfrm>
        </p:spPr>
        <p:txBody>
          <a:bodyPr>
            <a:noAutofit/>
          </a:bodyPr>
          <a:lstStyle/>
          <a:p>
            <a:pPr lvl="1">
              <a:buFont typeface="Wingdings" panose="05000000000000000000" pitchFamily="2" charset="2"/>
              <a:buChar char="Ø"/>
            </a:pPr>
            <a:r>
              <a:rPr lang="en-US" sz="3600" dirty="0">
                <a:solidFill>
                  <a:srgbClr val="002060"/>
                </a:solidFill>
                <a:latin typeface="Times New Roman" panose="02020603050405020304" pitchFamily="18" charset="0"/>
                <a:cs typeface="Times New Roman" panose="02020603050405020304" pitchFamily="18" charset="0"/>
              </a:rPr>
              <a:t> </a:t>
            </a:r>
            <a:r>
              <a:rPr lang="en-US" sz="3600" b="1" dirty="0">
                <a:solidFill>
                  <a:srgbClr val="002060"/>
                </a:solidFill>
                <a:latin typeface="Times New Roman" panose="02020603050405020304" pitchFamily="18" charset="0"/>
                <a:cs typeface="Times New Roman" panose="02020603050405020304" pitchFamily="18" charset="0"/>
              </a:rPr>
              <a:t>Case Study: Amazon Recruiting Engine</a:t>
            </a:r>
          </a:p>
          <a:p>
            <a:pPr marL="1371600" lvl="2" indent="-457200">
              <a:buFont typeface="Wingdings" panose="05000000000000000000" pitchFamily="2" charset="2"/>
              <a:buChar char="v"/>
            </a:pPr>
            <a:r>
              <a:rPr lang="en-US" sz="3600" dirty="0">
                <a:solidFill>
                  <a:srgbClr val="002060"/>
                </a:solidFill>
                <a:latin typeface="Times New Roman" panose="02020603050405020304" pitchFamily="18" charset="0"/>
                <a:cs typeface="Times New Roman" panose="02020603050405020304" pitchFamily="18" charset="0"/>
              </a:rPr>
              <a:t> Used an AI tool to give candidates a </a:t>
            </a:r>
            <a:r>
              <a:rPr lang="en-US" sz="3600" b="1" dirty="0">
                <a:solidFill>
                  <a:srgbClr val="C00000"/>
                </a:solidFill>
                <a:latin typeface="Times New Roman" panose="02020603050405020304" pitchFamily="18" charset="0"/>
                <a:cs typeface="Times New Roman" panose="02020603050405020304" pitchFamily="18" charset="0"/>
              </a:rPr>
              <a:t>simple score </a:t>
            </a:r>
            <a:r>
              <a:rPr lang="en-US" sz="3600" dirty="0">
                <a:solidFill>
                  <a:srgbClr val="002060"/>
                </a:solidFill>
                <a:latin typeface="Times New Roman" panose="02020603050405020304" pitchFamily="18" charset="0"/>
                <a:cs typeface="Times New Roman" panose="02020603050405020304" pitchFamily="18" charset="0"/>
              </a:rPr>
              <a:t>from one to five stars based on resumes. </a:t>
            </a:r>
          </a:p>
          <a:p>
            <a:pPr marL="1371600" lvl="2" indent="-457200">
              <a:buFont typeface="Wingdings" panose="05000000000000000000" pitchFamily="2" charset="2"/>
              <a:buChar char="v"/>
            </a:pPr>
            <a:r>
              <a:rPr lang="en-US" sz="3600" dirty="0">
                <a:solidFill>
                  <a:srgbClr val="002060"/>
                </a:solidFill>
                <a:latin typeface="Times New Roman" panose="02020603050405020304" pitchFamily="18" charset="0"/>
                <a:cs typeface="Times New Roman" panose="02020603050405020304" pitchFamily="18" charset="0"/>
              </a:rPr>
              <a:t>“They (Amazon) literally wanted it to be an engine where I’m going to give you 100 resumes, and it will spit out the top five, and we’ll hire those.”</a:t>
            </a:r>
          </a:p>
          <a:p>
            <a:pPr marL="1371600" lvl="2" indent="-457200">
              <a:buFont typeface="Wingdings" panose="05000000000000000000" pitchFamily="2" charset="2"/>
              <a:buChar char="v"/>
            </a:pPr>
            <a:r>
              <a:rPr lang="en-US" sz="3600" dirty="0">
                <a:solidFill>
                  <a:srgbClr val="002060"/>
                </a:solidFill>
                <a:latin typeface="Times New Roman" panose="02020603050405020304" pitchFamily="18" charset="0"/>
                <a:cs typeface="Times New Roman" panose="02020603050405020304" pitchFamily="18" charset="0"/>
              </a:rPr>
              <a:t> Problem is that the tool systematically scored female candidate resumes lower</a:t>
            </a:r>
          </a:p>
          <a:p>
            <a:pPr marL="914400" lvl="2" indent="0">
              <a:buNone/>
            </a:pPr>
            <a:endParaRPr lang="en-US" sz="36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351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anim calcmode="lin" valueType="num">
                                      <p:cBhvr>
                                        <p:cTn id="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3" end="3"/>
                                            </p:txEl>
                                          </p:spTgt>
                                        </p:tgtEl>
                                        <p:attrNameLst>
                                          <p:attrName>style.visibility</p:attrName>
                                        </p:attrNameLst>
                                      </p:cBhvr>
                                      <p:to>
                                        <p:strVal val="visible"/>
                                      </p:to>
                                    </p:set>
                                    <p:animEffect transition="in" filter="fade">
                                      <p:cBhvr>
                                        <p:cTn id="14" dur="1000"/>
                                        <p:tgtEl>
                                          <p:spTgt spid="7">
                                            <p:txEl>
                                              <p:pRg st="3" end="3"/>
                                            </p:txEl>
                                          </p:spTgt>
                                        </p:tgtEl>
                                      </p:cBhvr>
                                    </p:animEffect>
                                    <p:anim calcmode="lin" valueType="num">
                                      <p:cBhvr>
                                        <p:cTn id="1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FFD796-3D1C-BE68-80B1-E08F61BF8E23}"/>
              </a:ext>
            </a:extLst>
          </p:cNvPr>
          <p:cNvSpPr>
            <a:spLocks noGrp="1"/>
          </p:cNvSpPr>
          <p:nvPr>
            <p:ph type="sldNum" sz="quarter" idx="12"/>
          </p:nvPr>
        </p:nvSpPr>
        <p:spPr/>
        <p:txBody>
          <a:bodyPr/>
          <a:lstStyle/>
          <a:p>
            <a:fld id="{5ACD0CF0-90CC-9C41-A77B-2776398A8C8B}" type="slidenum">
              <a:rPr lang="en-US" smtClean="0"/>
              <a:pPr/>
              <a:t>23</a:t>
            </a:fld>
            <a:endParaRPr lang="en-US"/>
          </a:p>
        </p:txBody>
      </p:sp>
      <p:sp>
        <p:nvSpPr>
          <p:cNvPr id="5" name="TextBox 4">
            <a:extLst>
              <a:ext uri="{FF2B5EF4-FFF2-40B4-BE49-F238E27FC236}">
                <a16:creationId xmlns:a16="http://schemas.microsoft.com/office/drawing/2014/main" id="{CA75AAD3-98B8-8B63-2B54-2A6DA064AE72}"/>
              </a:ext>
            </a:extLst>
          </p:cNvPr>
          <p:cNvSpPr txBox="1"/>
          <p:nvPr/>
        </p:nvSpPr>
        <p:spPr>
          <a:xfrm>
            <a:off x="533400" y="762000"/>
            <a:ext cx="10982915" cy="4832092"/>
          </a:xfrm>
          <a:prstGeom prst="rect">
            <a:avLst/>
          </a:prstGeom>
          <a:noFill/>
        </p:spPr>
        <p:txBody>
          <a:bodyPr wrap="square" rtlCol="0">
            <a:spAutoFit/>
          </a:bodyPr>
          <a:lstStyle/>
          <a:p>
            <a:pPr algn="ctr"/>
            <a:r>
              <a:rPr lang="en-US" sz="4400" b="1" dirty="0">
                <a:latin typeface="Amasis MT Pro Black" panose="02040A04050005020304" pitchFamily="18" charset="0"/>
              </a:rPr>
              <a:t>    Case Number 3</a:t>
            </a:r>
          </a:p>
          <a:p>
            <a:endParaRPr lang="en-US" sz="4400" b="1" dirty="0">
              <a:latin typeface="Amasis MT Pro Black" panose="02040A04050005020304" pitchFamily="18" charset="0"/>
            </a:endParaRPr>
          </a:p>
          <a:p>
            <a:r>
              <a:rPr lang="en-US" sz="4400" b="1" dirty="0">
                <a:latin typeface="Amasis MT Pro Black" panose="02040A04050005020304" pitchFamily="18" charset="0"/>
              </a:rPr>
              <a:t>Ask: </a:t>
            </a:r>
          </a:p>
          <a:p>
            <a:r>
              <a:rPr lang="en-US" sz="4400" b="1" u="sng" dirty="0">
                <a:solidFill>
                  <a:schemeClr val="bg1">
                    <a:lumMod val="85000"/>
                  </a:schemeClr>
                </a:solidFill>
                <a:latin typeface="Amasis MT Pro Black" panose="02040A04050005020304" pitchFamily="18" charset="0"/>
              </a:rPr>
              <a:t>What went wrong? </a:t>
            </a:r>
          </a:p>
          <a:p>
            <a:r>
              <a:rPr lang="en-US" sz="4400" b="1" u="sng" dirty="0">
                <a:solidFill>
                  <a:schemeClr val="bg1">
                    <a:lumMod val="85000"/>
                  </a:schemeClr>
                </a:solidFill>
                <a:latin typeface="Amasis MT Pro Black" panose="02040A04050005020304" pitchFamily="18" charset="0"/>
              </a:rPr>
              <a:t>How could this be avoided? </a:t>
            </a:r>
          </a:p>
          <a:p>
            <a:r>
              <a:rPr lang="en-US" sz="4400" b="1" u="sng" dirty="0">
                <a:latin typeface="Amasis MT Pro Black" panose="02040A04050005020304" pitchFamily="18" charset="0"/>
              </a:rPr>
              <a:t>Where in the DS Lifecycle did it go wrong?</a:t>
            </a:r>
          </a:p>
        </p:txBody>
      </p:sp>
    </p:spTree>
    <p:extLst>
      <p:ext uri="{BB962C8B-B14F-4D97-AF65-F5344CB8AC3E}">
        <p14:creationId xmlns:p14="http://schemas.microsoft.com/office/powerpoint/2010/main" val="1340892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E85A79CF-D9EB-1A05-42D7-354A9CA811F6}"/>
              </a:ext>
            </a:extLst>
          </p:cNvPr>
          <p:cNvGrpSpPr/>
          <p:nvPr/>
        </p:nvGrpSpPr>
        <p:grpSpPr>
          <a:xfrm>
            <a:off x="609600" y="861126"/>
            <a:ext cx="10744200" cy="5788200"/>
            <a:chOff x="1066800" y="1066800"/>
            <a:chExt cx="9220200" cy="5486400"/>
          </a:xfrm>
        </p:grpSpPr>
        <p:sp>
          <p:nvSpPr>
            <p:cNvPr id="53" name="Rectangle: Rounded Corners 52">
              <a:extLst>
                <a:ext uri="{FF2B5EF4-FFF2-40B4-BE49-F238E27FC236}">
                  <a16:creationId xmlns:a16="http://schemas.microsoft.com/office/drawing/2014/main" id="{343B1098-C1A3-C29C-4500-A5CC9E67ED82}"/>
                </a:ext>
              </a:extLst>
            </p:cNvPr>
            <p:cNvSpPr/>
            <p:nvPr/>
          </p:nvSpPr>
          <p:spPr>
            <a:xfrm>
              <a:off x="4062778" y="3223926"/>
              <a:ext cx="3896245" cy="2838204"/>
            </a:xfrm>
            <a:prstGeom prst="roundRect">
              <a:avLst/>
            </a:prstGeom>
            <a:solidFill>
              <a:srgbClr val="FFC000">
                <a:lumMod val="20000"/>
                <a:lumOff val="80000"/>
                <a:alpha val="8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Rectangle: Rounded Corners 53">
              <a:extLst>
                <a:ext uri="{FF2B5EF4-FFF2-40B4-BE49-F238E27FC236}">
                  <a16:creationId xmlns:a16="http://schemas.microsoft.com/office/drawing/2014/main" id="{F8328ED1-DCE3-E127-3A85-B08A2D896218}"/>
                </a:ext>
              </a:extLst>
            </p:cNvPr>
            <p:cNvSpPr/>
            <p:nvPr/>
          </p:nvSpPr>
          <p:spPr>
            <a:xfrm>
              <a:off x="8492376" y="1528798"/>
              <a:ext cx="1634955" cy="2819481"/>
            </a:xfrm>
            <a:prstGeom prst="roundRect">
              <a:avLst/>
            </a:prstGeom>
            <a:solidFill>
              <a:srgbClr val="FFC000">
                <a:lumMod val="20000"/>
                <a:lumOff val="80000"/>
                <a:alpha val="8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 name="Rectangle: Rounded Corners 54">
              <a:extLst>
                <a:ext uri="{FF2B5EF4-FFF2-40B4-BE49-F238E27FC236}">
                  <a16:creationId xmlns:a16="http://schemas.microsoft.com/office/drawing/2014/main" id="{3B039F57-1217-AD94-627C-3CDEE7DF921F}"/>
                </a:ext>
              </a:extLst>
            </p:cNvPr>
            <p:cNvSpPr/>
            <p:nvPr/>
          </p:nvSpPr>
          <p:spPr>
            <a:xfrm rot="5400000">
              <a:off x="5477454" y="-58059"/>
              <a:ext cx="1221779" cy="4314137"/>
            </a:xfrm>
            <a:prstGeom prst="roundRect">
              <a:avLst/>
            </a:prstGeom>
            <a:solidFill>
              <a:srgbClr val="FFC000">
                <a:lumMod val="40000"/>
                <a:lumOff val="60000"/>
                <a:alpha val="69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 name="Rectangle: Rounded Corners 55">
              <a:extLst>
                <a:ext uri="{FF2B5EF4-FFF2-40B4-BE49-F238E27FC236}">
                  <a16:creationId xmlns:a16="http://schemas.microsoft.com/office/drawing/2014/main" id="{BCEB82D6-3FF7-D899-0D57-54099D42F877}"/>
                </a:ext>
              </a:extLst>
            </p:cNvPr>
            <p:cNvSpPr/>
            <p:nvPr/>
          </p:nvSpPr>
          <p:spPr>
            <a:xfrm>
              <a:off x="2344449" y="1488121"/>
              <a:ext cx="1437934" cy="3484835"/>
            </a:xfrm>
            <a:prstGeom prst="roundRect">
              <a:avLst/>
            </a:prstGeom>
            <a:solidFill>
              <a:srgbClr val="FFC000">
                <a:lumMod val="20000"/>
                <a:lumOff val="80000"/>
                <a:alpha val="76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 name="Arrow: Right 56">
              <a:extLst>
                <a:ext uri="{FF2B5EF4-FFF2-40B4-BE49-F238E27FC236}">
                  <a16:creationId xmlns:a16="http://schemas.microsoft.com/office/drawing/2014/main" id="{F5884B09-E6BD-9882-7C34-B7B13B342BD6}"/>
                </a:ext>
              </a:extLst>
            </p:cNvPr>
            <p:cNvSpPr/>
            <p:nvPr/>
          </p:nvSpPr>
          <p:spPr>
            <a:xfrm>
              <a:off x="2393727" y="2010753"/>
              <a:ext cx="6147398" cy="219488"/>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 name="Arrow: Right 57">
              <a:extLst>
                <a:ext uri="{FF2B5EF4-FFF2-40B4-BE49-F238E27FC236}">
                  <a16:creationId xmlns:a16="http://schemas.microsoft.com/office/drawing/2014/main" id="{A8913538-1AB0-821D-06CE-FA47CA2EDB9B}"/>
                </a:ext>
              </a:extLst>
            </p:cNvPr>
            <p:cNvSpPr/>
            <p:nvPr/>
          </p:nvSpPr>
          <p:spPr>
            <a:xfrm rot="16200000">
              <a:off x="1852537" y="3535737"/>
              <a:ext cx="2426483" cy="200358"/>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 name="Rectangle: Rounded Corners 58">
              <a:extLst>
                <a:ext uri="{FF2B5EF4-FFF2-40B4-BE49-F238E27FC236}">
                  <a16:creationId xmlns:a16="http://schemas.microsoft.com/office/drawing/2014/main" id="{9543C010-0DF8-1E3C-CBCC-EAE0D32F26CD}"/>
                </a:ext>
              </a:extLst>
            </p:cNvPr>
            <p:cNvSpPr/>
            <p:nvPr/>
          </p:nvSpPr>
          <p:spPr>
            <a:xfrm>
              <a:off x="2384180" y="4268845"/>
              <a:ext cx="1363197" cy="580312"/>
            </a:xfrm>
            <a:prstGeom prst="roundRect">
              <a:avLst/>
            </a:prstGeom>
            <a:solidFill>
              <a:srgbClr val="FFC000"/>
            </a:solidFill>
            <a:ln w="12700" cap="flat" cmpd="sng" algn="ctr">
              <a:solidFill>
                <a:srgbClr val="FFC000">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prstClr val="white"/>
                  </a:solidFill>
                  <a:effectLst/>
                  <a:uLnTx/>
                  <a:uFillTx/>
                  <a:latin typeface="Calibri" panose="020F0502020204030204"/>
                  <a:ea typeface="+mn-ea"/>
                  <a:cs typeface="+mn-cs"/>
                </a:rPr>
                <a:t>Question ID</a:t>
              </a:r>
            </a:p>
          </p:txBody>
        </p:sp>
        <p:sp>
          <p:nvSpPr>
            <p:cNvPr id="60" name="Rectangle: Rounded Corners 59">
              <a:extLst>
                <a:ext uri="{FF2B5EF4-FFF2-40B4-BE49-F238E27FC236}">
                  <a16:creationId xmlns:a16="http://schemas.microsoft.com/office/drawing/2014/main" id="{CDCEF68D-CB27-BB18-F92F-42C97CB6F71A}"/>
                </a:ext>
              </a:extLst>
            </p:cNvPr>
            <p:cNvSpPr/>
            <p:nvPr/>
          </p:nvSpPr>
          <p:spPr>
            <a:xfrm>
              <a:off x="2384180" y="3457260"/>
              <a:ext cx="1363197" cy="580312"/>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20" b="1" i="0" u="none" strike="noStrike" kern="0" cap="none" spc="0" normalizeH="0" baseline="0" noProof="0" dirty="0">
                  <a:ln>
                    <a:noFill/>
                  </a:ln>
                  <a:solidFill>
                    <a:prstClr val="white"/>
                  </a:solidFill>
                  <a:effectLst/>
                  <a:uLnTx/>
                  <a:uFillTx/>
                  <a:latin typeface="Calibri" panose="020F0502020204030204"/>
                  <a:ea typeface="+mn-ea"/>
                  <a:cs typeface="+mn-cs"/>
                </a:rPr>
                <a:t>Business Understanding</a:t>
              </a:r>
            </a:p>
          </p:txBody>
        </p:sp>
        <p:sp>
          <p:nvSpPr>
            <p:cNvPr id="61" name="Rectangle: Rounded Corners 60">
              <a:extLst>
                <a:ext uri="{FF2B5EF4-FFF2-40B4-BE49-F238E27FC236}">
                  <a16:creationId xmlns:a16="http://schemas.microsoft.com/office/drawing/2014/main" id="{ACD250A7-B06A-B141-23B9-881848CD04DA}"/>
                </a:ext>
              </a:extLst>
            </p:cNvPr>
            <p:cNvSpPr/>
            <p:nvPr/>
          </p:nvSpPr>
          <p:spPr>
            <a:xfrm>
              <a:off x="2368315" y="1818954"/>
              <a:ext cx="1363197" cy="580312"/>
            </a:xfrm>
            <a:prstGeom prst="roundRect">
              <a:avLst/>
            </a:prstGeom>
            <a:solidFill>
              <a:srgbClr val="FF0000"/>
            </a:solidFill>
            <a:ln w="12700" cap="flat" cmpd="sng" algn="ctr">
              <a:solidFill>
                <a:srgbClr val="ED7D31">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panose="020F0502020204030204"/>
                  <a:ea typeface="+mn-ea"/>
                  <a:cs typeface="+mn-cs"/>
                </a:rPr>
                <a:t>Data Acquisition</a:t>
              </a:r>
            </a:p>
          </p:txBody>
        </p:sp>
        <p:sp>
          <p:nvSpPr>
            <p:cNvPr id="62" name="Rectangle: Rounded Corners 61">
              <a:extLst>
                <a:ext uri="{FF2B5EF4-FFF2-40B4-BE49-F238E27FC236}">
                  <a16:creationId xmlns:a16="http://schemas.microsoft.com/office/drawing/2014/main" id="{788F533B-233A-147B-A2C8-52696B5D1AEB}"/>
                </a:ext>
              </a:extLst>
            </p:cNvPr>
            <p:cNvSpPr/>
            <p:nvPr/>
          </p:nvSpPr>
          <p:spPr>
            <a:xfrm>
              <a:off x="6882215" y="1843951"/>
              <a:ext cx="1363197" cy="580312"/>
            </a:xfrm>
            <a:prstGeom prst="round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panose="020F0502020204030204"/>
                  <a:ea typeface="+mn-ea"/>
                  <a:cs typeface="+mn-cs"/>
                </a:rPr>
                <a:t>Initial Model</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panose="020F0502020204030204"/>
                  <a:ea typeface="+mn-ea"/>
                  <a:cs typeface="+mn-cs"/>
                </a:rPr>
                <a:t>Evaluation</a:t>
              </a:r>
            </a:p>
          </p:txBody>
        </p:sp>
        <p:sp>
          <p:nvSpPr>
            <p:cNvPr id="63" name="Rectangle: Rounded Corners 62">
              <a:extLst>
                <a:ext uri="{FF2B5EF4-FFF2-40B4-BE49-F238E27FC236}">
                  <a16:creationId xmlns:a16="http://schemas.microsoft.com/office/drawing/2014/main" id="{DB9C9442-810E-5329-A846-93D2E82A6255}"/>
                </a:ext>
              </a:extLst>
            </p:cNvPr>
            <p:cNvSpPr/>
            <p:nvPr/>
          </p:nvSpPr>
          <p:spPr>
            <a:xfrm>
              <a:off x="3931275" y="1834087"/>
              <a:ext cx="1363197" cy="580312"/>
            </a:xfrm>
            <a:prstGeom prst="roundRect">
              <a:avLst/>
            </a:prstGeom>
            <a:solidFill>
              <a:srgbClr val="FF0000"/>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panose="020F0502020204030204"/>
                  <a:ea typeface="+mn-ea"/>
                  <a:cs typeface="+mn-cs"/>
                </a:rPr>
                <a:t>Data Understanding - EDA</a:t>
              </a:r>
            </a:p>
          </p:txBody>
        </p:sp>
        <p:sp>
          <p:nvSpPr>
            <p:cNvPr id="64" name="Rectangle: Rounded Corners 63">
              <a:extLst>
                <a:ext uri="{FF2B5EF4-FFF2-40B4-BE49-F238E27FC236}">
                  <a16:creationId xmlns:a16="http://schemas.microsoft.com/office/drawing/2014/main" id="{10175D30-1F57-EC7B-D451-EE6751614C08}"/>
                </a:ext>
              </a:extLst>
            </p:cNvPr>
            <p:cNvSpPr/>
            <p:nvPr/>
          </p:nvSpPr>
          <p:spPr>
            <a:xfrm>
              <a:off x="5443365" y="1834086"/>
              <a:ext cx="1363197" cy="580312"/>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panose="020F0502020204030204"/>
                  <a:ea typeface="+mn-ea"/>
                  <a:cs typeface="+mn-cs"/>
                </a:rPr>
                <a:t>Initial Model(s) Building</a:t>
              </a:r>
            </a:p>
          </p:txBody>
        </p:sp>
        <p:sp>
          <p:nvSpPr>
            <p:cNvPr id="65" name="Rectangle: Rounded Corners 64">
              <a:extLst>
                <a:ext uri="{FF2B5EF4-FFF2-40B4-BE49-F238E27FC236}">
                  <a16:creationId xmlns:a16="http://schemas.microsoft.com/office/drawing/2014/main" id="{3240152A-5B07-81FE-A196-21C4163B86EE}"/>
                </a:ext>
              </a:extLst>
            </p:cNvPr>
            <p:cNvSpPr/>
            <p:nvPr/>
          </p:nvSpPr>
          <p:spPr>
            <a:xfrm>
              <a:off x="2368315" y="2662035"/>
              <a:ext cx="1363197" cy="580312"/>
            </a:xfrm>
            <a:prstGeom prst="round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panose="020F0502020204030204"/>
                  <a:ea typeface="+mn-ea"/>
                  <a:cs typeface="+mn-cs"/>
                </a:rPr>
                <a:t>Evaluation Criteria Value Metric </a:t>
              </a:r>
            </a:p>
          </p:txBody>
        </p:sp>
        <p:sp>
          <p:nvSpPr>
            <p:cNvPr id="66" name="Rectangle: Rounded Corners 65">
              <a:extLst>
                <a:ext uri="{FF2B5EF4-FFF2-40B4-BE49-F238E27FC236}">
                  <a16:creationId xmlns:a16="http://schemas.microsoft.com/office/drawing/2014/main" id="{C7B016CD-BA94-20DF-E117-F549A651C057}"/>
                </a:ext>
              </a:extLst>
            </p:cNvPr>
            <p:cNvSpPr/>
            <p:nvPr/>
          </p:nvSpPr>
          <p:spPr>
            <a:xfrm>
              <a:off x="8541125" y="1843951"/>
              <a:ext cx="1363197" cy="580312"/>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panose="020F0502020204030204"/>
                  <a:ea typeface="+mn-ea"/>
                  <a:cs typeface="+mn-cs"/>
                </a:rPr>
                <a:t>Model Creation &amp; Training </a:t>
              </a:r>
            </a:p>
          </p:txBody>
        </p:sp>
        <p:sp>
          <p:nvSpPr>
            <p:cNvPr id="67" name="Rectangle: Rounded Corners 66">
              <a:extLst>
                <a:ext uri="{FF2B5EF4-FFF2-40B4-BE49-F238E27FC236}">
                  <a16:creationId xmlns:a16="http://schemas.microsoft.com/office/drawing/2014/main" id="{F38D9B24-B588-2AA8-7990-55DC74DFC7C5}"/>
                </a:ext>
              </a:extLst>
            </p:cNvPr>
            <p:cNvSpPr/>
            <p:nvPr/>
          </p:nvSpPr>
          <p:spPr>
            <a:xfrm>
              <a:off x="8590402" y="2595986"/>
              <a:ext cx="1363197" cy="642811"/>
            </a:xfrm>
            <a:prstGeom prst="round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panose="020F0502020204030204"/>
                  <a:ea typeface="+mn-ea"/>
                  <a:cs typeface="+mn-cs"/>
                </a:rPr>
                <a:t>Feature Engineering and Evaluation</a:t>
              </a:r>
            </a:p>
          </p:txBody>
        </p:sp>
        <p:sp>
          <p:nvSpPr>
            <p:cNvPr id="68" name="Rectangle: Rounded Corners 67">
              <a:extLst>
                <a:ext uri="{FF2B5EF4-FFF2-40B4-BE49-F238E27FC236}">
                  <a16:creationId xmlns:a16="http://schemas.microsoft.com/office/drawing/2014/main" id="{24F3EDD1-14A4-267E-C218-B2E16D02F3B1}"/>
                </a:ext>
              </a:extLst>
            </p:cNvPr>
            <p:cNvSpPr/>
            <p:nvPr/>
          </p:nvSpPr>
          <p:spPr>
            <a:xfrm>
              <a:off x="8590402" y="3399288"/>
              <a:ext cx="1363197" cy="835873"/>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Calibri" panose="020F0502020204030204"/>
                  <a:ea typeface="+mn-ea"/>
                  <a:cs typeface="+mn-cs"/>
                </a:rPr>
                <a:t>Final Model Evaluation Testing and Preparation for Deployment</a:t>
              </a:r>
            </a:p>
          </p:txBody>
        </p:sp>
        <p:cxnSp>
          <p:nvCxnSpPr>
            <p:cNvPr id="69" name="Connector: Elbow 68">
              <a:extLst>
                <a:ext uri="{FF2B5EF4-FFF2-40B4-BE49-F238E27FC236}">
                  <a16:creationId xmlns:a16="http://schemas.microsoft.com/office/drawing/2014/main" id="{3E16C4AF-3366-140A-FF0F-402A6DE0CF7C}"/>
                </a:ext>
              </a:extLst>
            </p:cNvPr>
            <p:cNvCxnSpPr>
              <a:stCxn id="67" idx="3"/>
              <a:endCxn id="66" idx="3"/>
            </p:cNvCxnSpPr>
            <p:nvPr/>
          </p:nvCxnSpPr>
          <p:spPr>
            <a:xfrm flipH="1" flipV="1">
              <a:off x="9904321" y="2134107"/>
              <a:ext cx="49277" cy="783283"/>
            </a:xfrm>
            <a:prstGeom prst="bentConnector3">
              <a:avLst>
                <a:gd name="adj1" fmla="val -392568"/>
              </a:avLst>
            </a:prstGeom>
            <a:noFill/>
            <a:ln w="12700" cap="flat" cmpd="sng" algn="ctr">
              <a:solidFill>
                <a:srgbClr val="FFC000"/>
              </a:solidFill>
              <a:prstDash val="solid"/>
              <a:miter lim="800000"/>
              <a:tailEnd type="triangle"/>
            </a:ln>
            <a:effectLst/>
          </p:spPr>
        </p:cxnSp>
        <p:cxnSp>
          <p:nvCxnSpPr>
            <p:cNvPr id="70" name="Connector: Elbow 69">
              <a:extLst>
                <a:ext uri="{FF2B5EF4-FFF2-40B4-BE49-F238E27FC236}">
                  <a16:creationId xmlns:a16="http://schemas.microsoft.com/office/drawing/2014/main" id="{05035263-F83B-DE4A-07FC-13479096F3DB}"/>
                </a:ext>
              </a:extLst>
            </p:cNvPr>
            <p:cNvCxnSpPr>
              <a:stCxn id="66" idx="1"/>
              <a:endCxn id="67" idx="1"/>
            </p:cNvCxnSpPr>
            <p:nvPr/>
          </p:nvCxnSpPr>
          <p:spPr>
            <a:xfrm rot="10800000" flipH="1" flipV="1">
              <a:off x="8541124" y="2134107"/>
              <a:ext cx="49277" cy="783283"/>
            </a:xfrm>
            <a:prstGeom prst="bentConnector3">
              <a:avLst>
                <a:gd name="adj1" fmla="val -392568"/>
              </a:avLst>
            </a:prstGeom>
            <a:noFill/>
            <a:ln w="19050" cap="flat" cmpd="sng" algn="ctr">
              <a:solidFill>
                <a:srgbClr val="FFC000"/>
              </a:solidFill>
              <a:prstDash val="solid"/>
              <a:miter lim="800000"/>
              <a:tailEnd type="triangle"/>
            </a:ln>
            <a:effectLst/>
          </p:spPr>
        </p:cxnSp>
        <p:cxnSp>
          <p:nvCxnSpPr>
            <p:cNvPr id="71" name="Connector: Elbow 70">
              <a:extLst>
                <a:ext uri="{FF2B5EF4-FFF2-40B4-BE49-F238E27FC236}">
                  <a16:creationId xmlns:a16="http://schemas.microsoft.com/office/drawing/2014/main" id="{4A58D4B4-D0F1-A62C-D30B-58E25550D38C}"/>
                </a:ext>
              </a:extLst>
            </p:cNvPr>
            <p:cNvCxnSpPr>
              <a:stCxn id="64" idx="2"/>
              <a:endCxn id="62" idx="2"/>
            </p:cNvCxnSpPr>
            <p:nvPr/>
          </p:nvCxnSpPr>
          <p:spPr>
            <a:xfrm rot="16200000" flipH="1">
              <a:off x="6839454" y="1699906"/>
              <a:ext cx="9865" cy="1438850"/>
            </a:xfrm>
            <a:prstGeom prst="bentConnector3">
              <a:avLst>
                <a:gd name="adj1" fmla="val 2114807"/>
              </a:avLst>
            </a:prstGeom>
            <a:noFill/>
            <a:ln w="12700" cap="flat" cmpd="sng" algn="ctr">
              <a:solidFill>
                <a:srgbClr val="ED7D31"/>
              </a:solidFill>
              <a:prstDash val="solid"/>
              <a:miter lim="800000"/>
              <a:tailEnd type="triangle"/>
            </a:ln>
            <a:effectLst/>
          </p:spPr>
        </p:cxnSp>
        <p:cxnSp>
          <p:nvCxnSpPr>
            <p:cNvPr id="72" name="Connector: Elbow 71">
              <a:extLst>
                <a:ext uri="{FF2B5EF4-FFF2-40B4-BE49-F238E27FC236}">
                  <a16:creationId xmlns:a16="http://schemas.microsoft.com/office/drawing/2014/main" id="{B206EDCE-C564-32B1-E097-EC5EDD77D80B}"/>
                </a:ext>
              </a:extLst>
            </p:cNvPr>
            <p:cNvCxnSpPr>
              <a:stCxn id="62" idx="0"/>
              <a:endCxn id="64" idx="0"/>
            </p:cNvCxnSpPr>
            <p:nvPr/>
          </p:nvCxnSpPr>
          <p:spPr>
            <a:xfrm rot="16200000" flipV="1">
              <a:off x="6839455" y="1119594"/>
              <a:ext cx="9865" cy="1438850"/>
            </a:xfrm>
            <a:prstGeom prst="bentConnector3">
              <a:avLst>
                <a:gd name="adj1" fmla="val 2114807"/>
              </a:avLst>
            </a:prstGeom>
            <a:noFill/>
            <a:ln w="12700" cap="flat" cmpd="sng" algn="ctr">
              <a:solidFill>
                <a:srgbClr val="ED7D31"/>
              </a:solidFill>
              <a:prstDash val="solid"/>
              <a:miter lim="800000"/>
              <a:tailEnd type="triangle"/>
            </a:ln>
            <a:effectLst/>
          </p:spPr>
        </p:cxnSp>
        <p:sp>
          <p:nvSpPr>
            <p:cNvPr id="73" name="Rectangle: Rounded Corners 72">
              <a:extLst>
                <a:ext uri="{FF2B5EF4-FFF2-40B4-BE49-F238E27FC236}">
                  <a16:creationId xmlns:a16="http://schemas.microsoft.com/office/drawing/2014/main" id="{87E91669-FD71-7D07-E39C-A46B91D6059C}"/>
                </a:ext>
              </a:extLst>
            </p:cNvPr>
            <p:cNvSpPr/>
            <p:nvPr/>
          </p:nvSpPr>
          <p:spPr>
            <a:xfrm>
              <a:off x="5332336" y="3315706"/>
              <a:ext cx="1363197" cy="580312"/>
            </a:xfrm>
            <a:prstGeom prst="roundRect">
              <a:avLst/>
            </a:prstGeom>
            <a:solidFill>
              <a:srgbClr val="FF0000"/>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panose="020F0502020204030204"/>
                  <a:ea typeface="+mn-ea"/>
                  <a:cs typeface="+mn-cs"/>
                </a:rPr>
                <a:t>Model Deployment</a:t>
              </a:r>
            </a:p>
          </p:txBody>
        </p:sp>
        <p:sp>
          <p:nvSpPr>
            <p:cNvPr id="74" name="Rectangle: Rounded Corners 73">
              <a:extLst>
                <a:ext uri="{FF2B5EF4-FFF2-40B4-BE49-F238E27FC236}">
                  <a16:creationId xmlns:a16="http://schemas.microsoft.com/office/drawing/2014/main" id="{E4D9AC83-A5D0-671B-097A-F45A1F795FAF}"/>
                </a:ext>
              </a:extLst>
            </p:cNvPr>
            <p:cNvSpPr/>
            <p:nvPr/>
          </p:nvSpPr>
          <p:spPr>
            <a:xfrm>
              <a:off x="4375501" y="4015646"/>
              <a:ext cx="1363197" cy="642811"/>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panose="020F0502020204030204"/>
                  <a:ea typeface="+mn-ea"/>
                  <a:cs typeface="+mn-cs"/>
                </a:rPr>
                <a:t>Data Drift Analysis</a:t>
              </a:r>
            </a:p>
          </p:txBody>
        </p:sp>
        <p:sp>
          <p:nvSpPr>
            <p:cNvPr id="75" name="Rectangle: Rounded Corners 74">
              <a:extLst>
                <a:ext uri="{FF2B5EF4-FFF2-40B4-BE49-F238E27FC236}">
                  <a16:creationId xmlns:a16="http://schemas.microsoft.com/office/drawing/2014/main" id="{17E6FCE0-5C70-4AB8-28CA-953F8F6A96E6}"/>
                </a:ext>
              </a:extLst>
            </p:cNvPr>
            <p:cNvSpPr/>
            <p:nvPr/>
          </p:nvSpPr>
          <p:spPr>
            <a:xfrm>
              <a:off x="6056231" y="4015645"/>
              <a:ext cx="1363197" cy="642811"/>
            </a:xfrm>
            <a:prstGeom prst="round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dirty="0">
                  <a:ln>
                    <a:noFill/>
                  </a:ln>
                  <a:solidFill>
                    <a:prstClr val="white"/>
                  </a:solidFill>
                  <a:effectLst/>
                  <a:uLnTx/>
                  <a:uFillTx/>
                  <a:latin typeface="Calibri" panose="020F0502020204030204"/>
                  <a:ea typeface="+mn-ea"/>
                  <a:cs typeface="+mn-cs"/>
                </a:rPr>
                <a:t>Model Performance – Evaluation Value Metric</a:t>
              </a:r>
            </a:p>
          </p:txBody>
        </p:sp>
        <p:sp>
          <p:nvSpPr>
            <p:cNvPr id="76" name="Rectangle: Rounded Corners 75">
              <a:extLst>
                <a:ext uri="{FF2B5EF4-FFF2-40B4-BE49-F238E27FC236}">
                  <a16:creationId xmlns:a16="http://schemas.microsoft.com/office/drawing/2014/main" id="{5074E90A-56BB-617B-7A44-509230A8E83E}"/>
                </a:ext>
              </a:extLst>
            </p:cNvPr>
            <p:cNvSpPr/>
            <p:nvPr/>
          </p:nvSpPr>
          <p:spPr>
            <a:xfrm>
              <a:off x="5242654" y="4803663"/>
              <a:ext cx="1363197" cy="642811"/>
            </a:xfrm>
            <a:prstGeom prst="round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Calibri" panose="020F0502020204030204"/>
                  <a:ea typeface="+mn-ea"/>
                  <a:cs typeface="+mn-cs"/>
                </a:rPr>
                <a:t>Model Drift Analysis – Model Evaluation</a:t>
              </a:r>
            </a:p>
          </p:txBody>
        </p:sp>
        <p:sp>
          <p:nvSpPr>
            <p:cNvPr id="77" name="Arrow: Curved Right 76">
              <a:extLst>
                <a:ext uri="{FF2B5EF4-FFF2-40B4-BE49-F238E27FC236}">
                  <a16:creationId xmlns:a16="http://schemas.microsoft.com/office/drawing/2014/main" id="{E4924C4E-31AA-81F6-67B4-79FDC72C5C68}"/>
                </a:ext>
              </a:extLst>
            </p:cNvPr>
            <p:cNvSpPr/>
            <p:nvPr/>
          </p:nvSpPr>
          <p:spPr>
            <a:xfrm>
              <a:off x="4135506" y="3449245"/>
              <a:ext cx="958257" cy="1977527"/>
            </a:xfrm>
            <a:prstGeom prst="curved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8" name="Arrow: Curved Right 77">
              <a:extLst>
                <a:ext uri="{FF2B5EF4-FFF2-40B4-BE49-F238E27FC236}">
                  <a16:creationId xmlns:a16="http://schemas.microsoft.com/office/drawing/2014/main" id="{DF3EDC81-E00B-BAF7-0C1B-FF7A7E776B5A}"/>
                </a:ext>
              </a:extLst>
            </p:cNvPr>
            <p:cNvSpPr/>
            <p:nvPr/>
          </p:nvSpPr>
          <p:spPr>
            <a:xfrm rot="10800000">
              <a:off x="6788317" y="3355883"/>
              <a:ext cx="958257" cy="1977527"/>
            </a:xfrm>
            <a:prstGeom prst="curved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79" name="Connector: Elbow 78">
              <a:extLst>
                <a:ext uri="{FF2B5EF4-FFF2-40B4-BE49-F238E27FC236}">
                  <a16:creationId xmlns:a16="http://schemas.microsoft.com/office/drawing/2014/main" id="{FEAB917B-1156-5D43-E988-0F46BC0B26CF}"/>
                </a:ext>
              </a:extLst>
            </p:cNvPr>
            <p:cNvCxnSpPr>
              <a:cxnSpLocks/>
              <a:stCxn id="68" idx="3"/>
              <a:endCxn id="66" idx="3"/>
            </p:cNvCxnSpPr>
            <p:nvPr/>
          </p:nvCxnSpPr>
          <p:spPr>
            <a:xfrm flipH="1" flipV="1">
              <a:off x="9904322" y="2134107"/>
              <a:ext cx="49277" cy="1683118"/>
            </a:xfrm>
            <a:prstGeom prst="bentConnector3">
              <a:avLst>
                <a:gd name="adj1" fmla="val -463908"/>
              </a:avLst>
            </a:prstGeom>
            <a:noFill/>
            <a:ln w="12700" cap="flat" cmpd="sng" algn="ctr">
              <a:solidFill>
                <a:srgbClr val="FFC000"/>
              </a:solidFill>
              <a:prstDash val="solid"/>
              <a:miter lim="800000"/>
              <a:tailEnd type="triangle"/>
            </a:ln>
            <a:effectLst/>
          </p:spPr>
        </p:cxnSp>
        <p:cxnSp>
          <p:nvCxnSpPr>
            <p:cNvPr id="80" name="Connector: Elbow 79">
              <a:extLst>
                <a:ext uri="{FF2B5EF4-FFF2-40B4-BE49-F238E27FC236}">
                  <a16:creationId xmlns:a16="http://schemas.microsoft.com/office/drawing/2014/main" id="{AF8180B8-E7D2-10DA-4344-63D686A3979D}"/>
                </a:ext>
              </a:extLst>
            </p:cNvPr>
            <p:cNvCxnSpPr>
              <a:cxnSpLocks/>
              <a:stCxn id="66" idx="1"/>
              <a:endCxn id="68" idx="1"/>
            </p:cNvCxnSpPr>
            <p:nvPr/>
          </p:nvCxnSpPr>
          <p:spPr>
            <a:xfrm rot="10800000" flipH="1" flipV="1">
              <a:off x="8541124" y="2134107"/>
              <a:ext cx="49277" cy="1683118"/>
            </a:xfrm>
            <a:prstGeom prst="bentConnector3">
              <a:avLst>
                <a:gd name="adj1" fmla="val -463908"/>
              </a:avLst>
            </a:prstGeom>
            <a:noFill/>
            <a:ln w="12700" cap="flat" cmpd="sng" algn="ctr">
              <a:solidFill>
                <a:srgbClr val="FFC000"/>
              </a:solidFill>
              <a:prstDash val="solid"/>
              <a:miter lim="800000"/>
              <a:tailEnd type="triangle"/>
            </a:ln>
            <a:effectLst/>
          </p:spPr>
        </p:cxnSp>
        <p:sp>
          <p:nvSpPr>
            <p:cNvPr id="81" name="Rectangle: Rounded Corners 80">
              <a:extLst>
                <a:ext uri="{FF2B5EF4-FFF2-40B4-BE49-F238E27FC236}">
                  <a16:creationId xmlns:a16="http://schemas.microsoft.com/office/drawing/2014/main" id="{7ABF281E-0588-9E72-BF9A-DF06F7B4BC64}"/>
                </a:ext>
              </a:extLst>
            </p:cNvPr>
            <p:cNvSpPr/>
            <p:nvPr/>
          </p:nvSpPr>
          <p:spPr>
            <a:xfrm>
              <a:off x="4155044" y="5623051"/>
              <a:ext cx="3711710" cy="253936"/>
            </a:xfrm>
            <a:prstGeom prst="roundRect">
              <a:avLst/>
            </a:prstGeom>
            <a:solidFill>
              <a:srgbClr val="FFC000"/>
            </a:solidFill>
            <a:ln w="12700" cap="flat" cmpd="sng" algn="ctr">
              <a:solidFill>
                <a:srgbClr val="FFC000">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panose="020F0502020204030204"/>
                  <a:ea typeface="+mn-ea"/>
                  <a:cs typeface="+mn-cs"/>
                </a:rPr>
                <a:t>Reports – Dashboards - Products </a:t>
              </a:r>
            </a:p>
          </p:txBody>
        </p:sp>
        <p:sp>
          <p:nvSpPr>
            <p:cNvPr id="82" name="Arrow: Right 81">
              <a:extLst>
                <a:ext uri="{FF2B5EF4-FFF2-40B4-BE49-F238E27FC236}">
                  <a16:creationId xmlns:a16="http://schemas.microsoft.com/office/drawing/2014/main" id="{91C4F00F-D78F-E60D-1B31-545F4432348E}"/>
                </a:ext>
              </a:extLst>
            </p:cNvPr>
            <p:cNvSpPr/>
            <p:nvPr/>
          </p:nvSpPr>
          <p:spPr>
            <a:xfrm rot="10800000">
              <a:off x="7990233" y="3446160"/>
              <a:ext cx="426436" cy="296570"/>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a:extLst>
                <a:ext uri="{FF2B5EF4-FFF2-40B4-BE49-F238E27FC236}">
                  <a16:creationId xmlns:a16="http://schemas.microsoft.com/office/drawing/2014/main" id="{0FEB4CE4-209A-0800-7034-816162184338}"/>
                </a:ext>
              </a:extLst>
            </p:cNvPr>
            <p:cNvSpPr txBox="1"/>
            <p:nvPr/>
          </p:nvSpPr>
          <p:spPr>
            <a:xfrm>
              <a:off x="1066800" y="2884211"/>
              <a:ext cx="1317380" cy="588709"/>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solidFill>
                    <a:srgbClr val="A5A5A5"/>
                  </a:solidFill>
                  <a:effectLst/>
                  <a:uLnTx/>
                  <a:uFillTx/>
                  <a:latin typeface="Calibri" panose="020F0502020204030204"/>
                  <a:cs typeface="+mn-cs"/>
                </a:rPr>
                <a:t>Phase 1: Idea Development </a:t>
              </a:r>
            </a:p>
          </p:txBody>
        </p:sp>
        <p:sp>
          <p:nvSpPr>
            <p:cNvPr id="84" name="TextBox 83">
              <a:extLst>
                <a:ext uri="{FF2B5EF4-FFF2-40B4-BE49-F238E27FC236}">
                  <a16:creationId xmlns:a16="http://schemas.microsoft.com/office/drawing/2014/main" id="{EF0A4224-78E2-4784-7065-F12CEB4E6089}"/>
                </a:ext>
              </a:extLst>
            </p:cNvPr>
            <p:cNvSpPr txBox="1"/>
            <p:nvPr/>
          </p:nvSpPr>
          <p:spPr>
            <a:xfrm>
              <a:off x="8453096" y="4438008"/>
              <a:ext cx="1833904" cy="588709"/>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solidFill>
                    <a:srgbClr val="A5A5A5"/>
                  </a:solidFill>
                  <a:effectLst/>
                  <a:uLnTx/>
                  <a:uFillTx/>
                  <a:latin typeface="Calibri" panose="020F0502020204030204"/>
                  <a:cs typeface="+mn-cs"/>
                </a:rPr>
                <a:t>Phase 3: Solution Development </a:t>
              </a:r>
            </a:p>
          </p:txBody>
        </p:sp>
        <p:sp>
          <p:nvSpPr>
            <p:cNvPr id="85" name="TextBox 84">
              <a:extLst>
                <a:ext uri="{FF2B5EF4-FFF2-40B4-BE49-F238E27FC236}">
                  <a16:creationId xmlns:a16="http://schemas.microsoft.com/office/drawing/2014/main" id="{552C9E35-A927-6BA9-3237-3309B70AB9DA}"/>
                </a:ext>
              </a:extLst>
            </p:cNvPr>
            <p:cNvSpPr txBox="1"/>
            <p:nvPr/>
          </p:nvSpPr>
          <p:spPr>
            <a:xfrm>
              <a:off x="4491237" y="1066800"/>
              <a:ext cx="2907823" cy="401393"/>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650" b="1" i="0" u="none" strike="noStrike" kern="0" cap="none" spc="0" normalizeH="0" baseline="0" noProof="0" dirty="0">
                  <a:ln/>
                  <a:solidFill>
                    <a:srgbClr val="A5A5A5"/>
                  </a:solidFill>
                  <a:effectLst/>
                  <a:uLnTx/>
                  <a:uFillTx/>
                  <a:latin typeface="Calibri" panose="020F0502020204030204"/>
                  <a:cs typeface="+mn-cs"/>
                </a:rPr>
                <a:t>Phase 2: Idea Testing</a:t>
              </a:r>
            </a:p>
          </p:txBody>
        </p:sp>
        <p:sp>
          <p:nvSpPr>
            <p:cNvPr id="86" name="TextBox 85">
              <a:extLst>
                <a:ext uri="{FF2B5EF4-FFF2-40B4-BE49-F238E27FC236}">
                  <a16:creationId xmlns:a16="http://schemas.microsoft.com/office/drawing/2014/main" id="{3C1B5983-94F7-2C6C-F554-B5EFFB054E31}"/>
                </a:ext>
              </a:extLst>
            </p:cNvPr>
            <p:cNvSpPr txBox="1"/>
            <p:nvPr/>
          </p:nvSpPr>
          <p:spPr>
            <a:xfrm>
              <a:off x="4746582" y="6205327"/>
              <a:ext cx="2683522" cy="347873"/>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solidFill>
                    <a:srgbClr val="A5A5A5"/>
                  </a:solidFill>
                  <a:effectLst/>
                  <a:uLnTx/>
                  <a:uFillTx/>
                  <a:latin typeface="Calibri" panose="020F0502020204030204"/>
                  <a:cs typeface="+mn-cs"/>
                </a:rPr>
                <a:t>Phase 4: Solution Deployment   </a:t>
              </a:r>
            </a:p>
          </p:txBody>
        </p:sp>
        <p:sp>
          <p:nvSpPr>
            <p:cNvPr id="87" name="Isosceles Triangle 86">
              <a:extLst>
                <a:ext uri="{FF2B5EF4-FFF2-40B4-BE49-F238E27FC236}">
                  <a16:creationId xmlns:a16="http://schemas.microsoft.com/office/drawing/2014/main" id="{FA60C24C-7014-2508-0865-2A38B9F0B2C5}"/>
                </a:ext>
              </a:extLst>
            </p:cNvPr>
            <p:cNvSpPr/>
            <p:nvPr/>
          </p:nvSpPr>
          <p:spPr>
            <a:xfrm>
              <a:off x="3426189" y="1374693"/>
              <a:ext cx="808838" cy="379892"/>
            </a:xfrm>
            <a:prstGeom prst="triangle">
              <a:avLst/>
            </a:prstGeom>
            <a:solidFill>
              <a:srgbClr val="4472C4"/>
            </a:solidFill>
            <a:ln w="12700" cap="flat" cmpd="sng" algn="ctr">
              <a:solidFill>
                <a:srgbClr val="4472C4">
                  <a:shade val="50000"/>
                </a:srgbClr>
              </a:solidFill>
              <a:prstDash val="solid"/>
              <a:miter lim="800000"/>
            </a:ln>
            <a:effectLst/>
          </p:spPr>
          <p:txBody>
            <a:bodyPr rtlCol="0" anchor="b"/>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rPr>
                <a:t>G1</a:t>
              </a:r>
            </a:p>
          </p:txBody>
        </p:sp>
        <p:sp>
          <p:nvSpPr>
            <p:cNvPr id="88" name="Isosceles Triangle 87">
              <a:extLst>
                <a:ext uri="{FF2B5EF4-FFF2-40B4-BE49-F238E27FC236}">
                  <a16:creationId xmlns:a16="http://schemas.microsoft.com/office/drawing/2014/main" id="{01ABC948-942A-965E-8CBC-B5B318BE85B9}"/>
                </a:ext>
              </a:extLst>
            </p:cNvPr>
            <p:cNvSpPr/>
            <p:nvPr/>
          </p:nvSpPr>
          <p:spPr>
            <a:xfrm>
              <a:off x="7959023" y="1391599"/>
              <a:ext cx="808838" cy="379892"/>
            </a:xfrm>
            <a:prstGeom prst="triangle">
              <a:avLst/>
            </a:prstGeom>
            <a:solidFill>
              <a:srgbClr val="4472C4"/>
            </a:solidFill>
            <a:ln w="12700" cap="flat" cmpd="sng" algn="ctr">
              <a:solidFill>
                <a:srgbClr val="4472C4">
                  <a:shade val="50000"/>
                </a:srgbClr>
              </a:solidFill>
              <a:prstDash val="solid"/>
              <a:miter lim="800000"/>
            </a:ln>
            <a:effectLst/>
          </p:spPr>
          <p:txBody>
            <a:bodyPr rtlCol="0" anchor="b"/>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rPr>
                <a:t>G2</a:t>
              </a:r>
            </a:p>
          </p:txBody>
        </p:sp>
        <p:sp>
          <p:nvSpPr>
            <p:cNvPr id="89" name="Isosceles Triangle 88">
              <a:extLst>
                <a:ext uri="{FF2B5EF4-FFF2-40B4-BE49-F238E27FC236}">
                  <a16:creationId xmlns:a16="http://schemas.microsoft.com/office/drawing/2014/main" id="{FCA400E1-DC4C-0373-7284-55EDAB6C70C0}"/>
                </a:ext>
              </a:extLst>
            </p:cNvPr>
            <p:cNvSpPr/>
            <p:nvPr/>
          </p:nvSpPr>
          <p:spPr>
            <a:xfrm>
              <a:off x="7900052" y="4064726"/>
              <a:ext cx="808838" cy="379892"/>
            </a:xfrm>
            <a:prstGeom prst="triangle">
              <a:avLst/>
            </a:prstGeom>
            <a:solidFill>
              <a:srgbClr val="4472C4"/>
            </a:solidFill>
            <a:ln w="12700" cap="flat" cmpd="sng" algn="ctr">
              <a:solidFill>
                <a:srgbClr val="4472C4">
                  <a:shade val="50000"/>
                </a:srgbClr>
              </a:solidFill>
              <a:prstDash val="solid"/>
              <a:miter lim="800000"/>
            </a:ln>
            <a:effectLst/>
          </p:spPr>
          <p:txBody>
            <a:bodyPr rtlCol="0" anchor="b"/>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rPr>
                <a:t>G3</a:t>
              </a:r>
            </a:p>
          </p:txBody>
        </p:sp>
        <p:sp>
          <p:nvSpPr>
            <p:cNvPr id="90" name="Isosceles Triangle 89">
              <a:extLst>
                <a:ext uri="{FF2B5EF4-FFF2-40B4-BE49-F238E27FC236}">
                  <a16:creationId xmlns:a16="http://schemas.microsoft.com/office/drawing/2014/main" id="{229A3137-EF7C-1649-54F4-20800A62CD9F}"/>
                </a:ext>
              </a:extLst>
            </p:cNvPr>
            <p:cNvSpPr/>
            <p:nvPr/>
          </p:nvSpPr>
          <p:spPr>
            <a:xfrm>
              <a:off x="9039541" y="5388337"/>
              <a:ext cx="380041" cy="220225"/>
            </a:xfrm>
            <a:prstGeom prst="triangle">
              <a:avLst/>
            </a:prstGeom>
            <a:solidFill>
              <a:srgbClr val="4472C4"/>
            </a:solidFill>
            <a:ln w="12700" cap="flat" cmpd="sng" algn="ctr">
              <a:solidFill>
                <a:srgbClr val="4472C4">
                  <a:shade val="50000"/>
                </a:srgbClr>
              </a:solidFill>
              <a:prstDash val="solid"/>
              <a:miter lim="800000"/>
            </a:ln>
            <a:effectLst/>
          </p:spPr>
          <p:txBody>
            <a:bodyPr rtlCol="0" anchor="b"/>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TextBox 90">
              <a:extLst>
                <a:ext uri="{FF2B5EF4-FFF2-40B4-BE49-F238E27FC236}">
                  <a16:creationId xmlns:a16="http://schemas.microsoft.com/office/drawing/2014/main" id="{EFE6E89D-D631-FE19-AD7D-8B3AED25CB6C}"/>
                </a:ext>
              </a:extLst>
            </p:cNvPr>
            <p:cNvSpPr txBox="1"/>
            <p:nvPr/>
          </p:nvSpPr>
          <p:spPr>
            <a:xfrm>
              <a:off x="9419581" y="5229564"/>
              <a:ext cx="867419" cy="588709"/>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panose="020F0502020204030204"/>
                  <a:cs typeface="+mn-cs"/>
                </a:rPr>
                <a:t>Gate Reviews</a:t>
              </a:r>
            </a:p>
          </p:txBody>
        </p:sp>
        <p:sp>
          <p:nvSpPr>
            <p:cNvPr id="92" name="Arrow: Right 91">
              <a:extLst>
                <a:ext uri="{FF2B5EF4-FFF2-40B4-BE49-F238E27FC236}">
                  <a16:creationId xmlns:a16="http://schemas.microsoft.com/office/drawing/2014/main" id="{CF793D7F-AA10-4A59-EC08-D55B2A1B8AA7}"/>
                </a:ext>
              </a:extLst>
            </p:cNvPr>
            <p:cNvSpPr/>
            <p:nvPr/>
          </p:nvSpPr>
          <p:spPr>
            <a:xfrm rot="10800000">
              <a:off x="3830610" y="3415188"/>
              <a:ext cx="426436" cy="296570"/>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Rectangle: Rounded Corners 92">
              <a:extLst>
                <a:ext uri="{FF2B5EF4-FFF2-40B4-BE49-F238E27FC236}">
                  <a16:creationId xmlns:a16="http://schemas.microsoft.com/office/drawing/2014/main" id="{81D88659-BB04-7861-1A6C-1DAB9C4E52AA}"/>
                </a:ext>
              </a:extLst>
            </p:cNvPr>
            <p:cNvSpPr/>
            <p:nvPr/>
          </p:nvSpPr>
          <p:spPr>
            <a:xfrm>
              <a:off x="2402542" y="1825255"/>
              <a:ext cx="264458" cy="185497"/>
            </a:xfrm>
            <a:prstGeom prst="roundRect">
              <a:avLst/>
            </a:prstGeom>
            <a:solidFill>
              <a:srgbClr val="FFC000"/>
            </a:solidFill>
            <a:ln w="12700" cap="flat" cmpd="sng" algn="ctr">
              <a:solidFill>
                <a:srgbClr val="FFC000">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Rectangle: Rounded Corners 93">
              <a:extLst>
                <a:ext uri="{FF2B5EF4-FFF2-40B4-BE49-F238E27FC236}">
                  <a16:creationId xmlns:a16="http://schemas.microsoft.com/office/drawing/2014/main" id="{61AF1CAF-97C2-EE4E-187C-E483A997592C}"/>
                </a:ext>
              </a:extLst>
            </p:cNvPr>
            <p:cNvSpPr/>
            <p:nvPr/>
          </p:nvSpPr>
          <p:spPr>
            <a:xfrm>
              <a:off x="3980077" y="1867555"/>
              <a:ext cx="230668" cy="176669"/>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5D4D01CE-5013-D6D1-92C2-9ECA670C6514}"/>
                </a:ext>
              </a:extLst>
            </p:cNvPr>
            <p:cNvSpPr/>
            <p:nvPr/>
          </p:nvSpPr>
          <p:spPr>
            <a:xfrm>
              <a:off x="6938192" y="2214619"/>
              <a:ext cx="230668" cy="176669"/>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6" name="Rectangle: Rounded Corners 95">
              <a:extLst>
                <a:ext uri="{FF2B5EF4-FFF2-40B4-BE49-F238E27FC236}">
                  <a16:creationId xmlns:a16="http://schemas.microsoft.com/office/drawing/2014/main" id="{7A95BA5B-8469-745A-37DD-4EE8129C7A2C}"/>
                </a:ext>
              </a:extLst>
            </p:cNvPr>
            <p:cNvSpPr/>
            <p:nvPr/>
          </p:nvSpPr>
          <p:spPr>
            <a:xfrm>
              <a:off x="8561518" y="2181830"/>
              <a:ext cx="264458" cy="185497"/>
            </a:xfrm>
            <a:prstGeom prst="roundRect">
              <a:avLst/>
            </a:prstGeom>
            <a:solidFill>
              <a:srgbClr val="FFC000"/>
            </a:solidFill>
            <a:ln w="12700" cap="flat" cmpd="sng" algn="ctr">
              <a:solidFill>
                <a:srgbClr val="FFC000">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7" name="Rectangle: Rounded Corners 96">
              <a:extLst>
                <a:ext uri="{FF2B5EF4-FFF2-40B4-BE49-F238E27FC236}">
                  <a16:creationId xmlns:a16="http://schemas.microsoft.com/office/drawing/2014/main" id="{D978B859-4E4A-B107-359E-052443DF112D}"/>
                </a:ext>
              </a:extLst>
            </p:cNvPr>
            <p:cNvSpPr/>
            <p:nvPr/>
          </p:nvSpPr>
          <p:spPr>
            <a:xfrm>
              <a:off x="9673030" y="2622627"/>
              <a:ext cx="230668" cy="176669"/>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8" name="Rectangle: Rounded Corners 97">
              <a:extLst>
                <a:ext uri="{FF2B5EF4-FFF2-40B4-BE49-F238E27FC236}">
                  <a16:creationId xmlns:a16="http://schemas.microsoft.com/office/drawing/2014/main" id="{58246D8D-DF77-3407-5EE9-9471CF122622}"/>
                </a:ext>
              </a:extLst>
            </p:cNvPr>
            <p:cNvSpPr/>
            <p:nvPr/>
          </p:nvSpPr>
          <p:spPr>
            <a:xfrm>
              <a:off x="8663633" y="3460690"/>
              <a:ext cx="213095" cy="176577"/>
            </a:xfrm>
            <a:prstGeom prst="roundRect">
              <a:avLst/>
            </a:prstGeom>
            <a:solidFill>
              <a:srgbClr val="FF0000"/>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99" name="TextBox 98">
            <a:extLst>
              <a:ext uri="{FF2B5EF4-FFF2-40B4-BE49-F238E27FC236}">
                <a16:creationId xmlns:a16="http://schemas.microsoft.com/office/drawing/2014/main" id="{A3532F0F-C8AE-D655-43AE-E7DF1F264406}"/>
              </a:ext>
            </a:extLst>
          </p:cNvPr>
          <p:cNvSpPr txBox="1"/>
          <p:nvPr/>
        </p:nvSpPr>
        <p:spPr>
          <a:xfrm>
            <a:off x="0" y="6488668"/>
            <a:ext cx="1981200" cy="369332"/>
          </a:xfrm>
          <a:prstGeom prst="rect">
            <a:avLst/>
          </a:prstGeom>
          <a:noFill/>
        </p:spPr>
        <p:txBody>
          <a:bodyPr wrap="square" rtlCol="0">
            <a:spAutoFit/>
          </a:bodyPr>
          <a:lstStyle/>
          <a:p>
            <a:r>
              <a:rPr lang="en-US" dirty="0"/>
              <a:t>TPS</a:t>
            </a:r>
          </a:p>
        </p:txBody>
      </p:sp>
      <p:sp>
        <p:nvSpPr>
          <p:cNvPr id="4" name="TextBox 3">
            <a:extLst>
              <a:ext uri="{FF2B5EF4-FFF2-40B4-BE49-F238E27FC236}">
                <a16:creationId xmlns:a16="http://schemas.microsoft.com/office/drawing/2014/main" id="{CB24E802-F41F-BCC7-0F59-A80CF8622826}"/>
              </a:ext>
            </a:extLst>
          </p:cNvPr>
          <p:cNvSpPr txBox="1"/>
          <p:nvPr/>
        </p:nvSpPr>
        <p:spPr>
          <a:xfrm>
            <a:off x="2320211" y="103985"/>
            <a:ext cx="7732608" cy="523220"/>
          </a:xfrm>
          <a:prstGeom prst="rect">
            <a:avLst/>
          </a:prstGeom>
          <a:noFill/>
        </p:spPr>
        <p:txBody>
          <a:bodyPr wrap="square" rtlCol="0">
            <a:spAutoFit/>
          </a:bodyPr>
          <a:lstStyle/>
          <a:p>
            <a:pPr algn="ctr"/>
            <a:r>
              <a:rPr lang="en-US" sz="2800" b="1" dirty="0">
                <a:solidFill>
                  <a:schemeClr val="tx2">
                    <a:lumMod val="75000"/>
                  </a:schemeClr>
                </a:solidFill>
                <a:latin typeface="Times New Roman" panose="02020603050405020304" pitchFamily="18" charset="0"/>
                <a:cs typeface="Times New Roman" panose="02020603050405020304" pitchFamily="18" charset="0"/>
              </a:rPr>
              <a:t>Where did Amazon go wrong? What Phase?</a:t>
            </a:r>
          </a:p>
        </p:txBody>
      </p:sp>
    </p:spTree>
    <p:extLst>
      <p:ext uri="{BB962C8B-B14F-4D97-AF65-F5344CB8AC3E}">
        <p14:creationId xmlns:p14="http://schemas.microsoft.com/office/powerpoint/2010/main" val="3743666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D29943A-5F96-1C20-87BC-3DD9FDA4357C}"/>
              </a:ext>
            </a:extLst>
          </p:cNvPr>
          <p:cNvSpPr/>
          <p:nvPr/>
        </p:nvSpPr>
        <p:spPr>
          <a:xfrm>
            <a:off x="4021930" y="3380072"/>
            <a:ext cx="4059834" cy="3401727"/>
          </a:xfrm>
          <a:prstGeom prst="roundRect">
            <a:avLst/>
          </a:prstGeom>
          <a:gradFill flip="none" rotWithShape="1">
            <a:gsLst>
              <a:gs pos="50000">
                <a:schemeClr val="accent1">
                  <a:tint val="44500"/>
                  <a:satMod val="160000"/>
                  <a:alpha val="54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Rounded Corners 19">
            <a:extLst>
              <a:ext uri="{FF2B5EF4-FFF2-40B4-BE49-F238E27FC236}">
                <a16:creationId xmlns:a16="http://schemas.microsoft.com/office/drawing/2014/main" id="{C302EA4C-DCB7-97EF-D7C0-042FFA693835}"/>
              </a:ext>
            </a:extLst>
          </p:cNvPr>
          <p:cNvSpPr/>
          <p:nvPr/>
        </p:nvSpPr>
        <p:spPr>
          <a:xfrm>
            <a:off x="1223763" y="2019822"/>
            <a:ext cx="2749939" cy="3161778"/>
          </a:xfrm>
          <a:prstGeom prst="roundRect">
            <a:avLst/>
          </a:prstGeom>
          <a:gradFill flip="none" rotWithShape="1">
            <a:gsLst>
              <a:gs pos="50000">
                <a:schemeClr val="accent1">
                  <a:tint val="44500"/>
                  <a:satMod val="160000"/>
                  <a:alpha val="54000"/>
                </a:schemeClr>
              </a:gs>
              <a:gs pos="100000">
                <a:schemeClr val="accent1">
                  <a:tint val="23500"/>
                  <a:satMod val="16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83701AC-B6F2-46AD-A8C8-58A5866B969D}"/>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5ACD0CF0-90CC-9C41-A77B-2776398A8C8B}" type="slidenum">
              <a:rPr kumimoji="0" lang="en-US" sz="1350" b="0" i="0" u="none" strike="noStrike" kern="1200" cap="none" spc="0" normalizeH="0" baseline="0" noProof="0">
                <a:ln>
                  <a:noFill/>
                </a:ln>
                <a:solidFill>
                  <a:srgbClr val="4472C4"/>
                </a:solidFill>
                <a:effectLst/>
                <a:uLnTx/>
                <a:uFillTx/>
                <a:latin typeface="Calibri" panose="020F0502020204030204"/>
                <a:ea typeface="ＭＳ Ｐゴシック" charset="0"/>
                <a:cs typeface="+mn-cs"/>
              </a:rPr>
              <a:pPr marL="0" marR="0" lvl="0" indent="0" algn="r" defTabSz="685800" rtl="0" eaLnBrk="1" fontAlgn="auto" latinLnBrk="0" hangingPunct="1">
                <a:lnSpc>
                  <a:spcPct val="100000"/>
                </a:lnSpc>
                <a:spcBef>
                  <a:spcPts val="0"/>
                </a:spcBef>
                <a:spcAft>
                  <a:spcPts val="0"/>
                </a:spcAft>
                <a:buClrTx/>
                <a:buSzTx/>
                <a:buFontTx/>
                <a:buNone/>
                <a:tabLst/>
                <a:defRPr/>
              </a:pPr>
              <a:t>25</a:t>
            </a:fld>
            <a:endParaRPr kumimoji="0" lang="en-US" sz="1350" b="0" i="0" u="none" strike="noStrike" kern="1200" cap="none" spc="0" normalizeH="0" baseline="0" noProof="0" dirty="0">
              <a:ln>
                <a:noFill/>
              </a:ln>
              <a:solidFill>
                <a:srgbClr val="4472C4"/>
              </a:solidFill>
              <a:effectLst/>
              <a:uLnTx/>
              <a:uFillTx/>
              <a:latin typeface="Calibri" panose="020F0502020204030204"/>
              <a:ea typeface="ＭＳ Ｐゴシック" charset="0"/>
              <a:cs typeface="+mn-cs"/>
            </a:endParaRPr>
          </a:p>
        </p:txBody>
      </p:sp>
      <p:sp>
        <p:nvSpPr>
          <p:cNvPr id="61" name="Rectangle: Rounded Corners 60">
            <a:extLst>
              <a:ext uri="{FF2B5EF4-FFF2-40B4-BE49-F238E27FC236}">
                <a16:creationId xmlns:a16="http://schemas.microsoft.com/office/drawing/2014/main" id="{42E0818F-CD6E-45C5-ABA2-960684890CF9}"/>
              </a:ext>
            </a:extLst>
          </p:cNvPr>
          <p:cNvSpPr/>
          <p:nvPr/>
        </p:nvSpPr>
        <p:spPr>
          <a:xfrm>
            <a:off x="4067341" y="3452526"/>
            <a:ext cx="3896245" cy="2838204"/>
          </a:xfrm>
          <a:prstGeom prst="roundRect">
            <a:avLst/>
          </a:prstGeom>
          <a:solidFill>
            <a:schemeClr val="accent4">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Rounded Corners 51">
            <a:extLst>
              <a:ext uri="{FF2B5EF4-FFF2-40B4-BE49-F238E27FC236}">
                <a16:creationId xmlns:a16="http://schemas.microsoft.com/office/drawing/2014/main" id="{4ED2D0C8-F68D-4FB1-AA0D-29F8D819674D}"/>
              </a:ext>
            </a:extLst>
          </p:cNvPr>
          <p:cNvSpPr/>
          <p:nvPr/>
        </p:nvSpPr>
        <p:spPr>
          <a:xfrm>
            <a:off x="8496939" y="1757398"/>
            <a:ext cx="1634955" cy="2819481"/>
          </a:xfrm>
          <a:prstGeom prst="roundRect">
            <a:avLst/>
          </a:prstGeom>
          <a:solidFill>
            <a:schemeClr val="accent4">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Rounded Corners 50">
            <a:extLst>
              <a:ext uri="{FF2B5EF4-FFF2-40B4-BE49-F238E27FC236}">
                <a16:creationId xmlns:a16="http://schemas.microsoft.com/office/drawing/2014/main" id="{098843CF-3A52-4B55-90E5-136E81C4C4CC}"/>
              </a:ext>
            </a:extLst>
          </p:cNvPr>
          <p:cNvSpPr/>
          <p:nvPr/>
        </p:nvSpPr>
        <p:spPr>
          <a:xfrm rot="5400000">
            <a:off x="5482017" y="170541"/>
            <a:ext cx="1221779" cy="4314137"/>
          </a:xfrm>
          <a:prstGeom prst="roundRect">
            <a:avLst/>
          </a:prstGeom>
          <a:solidFill>
            <a:schemeClr val="accent4">
              <a:lumMod val="40000"/>
              <a:lumOff val="60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Rounded Corners 49">
            <a:extLst>
              <a:ext uri="{FF2B5EF4-FFF2-40B4-BE49-F238E27FC236}">
                <a16:creationId xmlns:a16="http://schemas.microsoft.com/office/drawing/2014/main" id="{AA7BA40F-38D8-422D-BC17-A1B79BC8FF91}"/>
              </a:ext>
            </a:extLst>
          </p:cNvPr>
          <p:cNvSpPr/>
          <p:nvPr/>
        </p:nvSpPr>
        <p:spPr>
          <a:xfrm>
            <a:off x="2349012" y="1716721"/>
            <a:ext cx="1437934" cy="3484835"/>
          </a:xfrm>
          <a:prstGeom prst="roundRect">
            <a:avLst/>
          </a:prstGeom>
          <a:solidFill>
            <a:schemeClr val="accent4">
              <a:lumMod val="20000"/>
              <a:lumOff val="8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Arrow: Right 39">
            <a:extLst>
              <a:ext uri="{FF2B5EF4-FFF2-40B4-BE49-F238E27FC236}">
                <a16:creationId xmlns:a16="http://schemas.microsoft.com/office/drawing/2014/main" id="{3DB45FFC-CB0C-496A-87DC-6C31C1D25335}"/>
              </a:ext>
            </a:extLst>
          </p:cNvPr>
          <p:cNvSpPr/>
          <p:nvPr/>
        </p:nvSpPr>
        <p:spPr>
          <a:xfrm>
            <a:off x="2398290" y="2239353"/>
            <a:ext cx="6147398" cy="219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Arrow: Right 40">
            <a:extLst>
              <a:ext uri="{FF2B5EF4-FFF2-40B4-BE49-F238E27FC236}">
                <a16:creationId xmlns:a16="http://schemas.microsoft.com/office/drawing/2014/main" id="{1F266BDD-9682-4E5C-8F12-DF3CA91EABF0}"/>
              </a:ext>
            </a:extLst>
          </p:cNvPr>
          <p:cNvSpPr/>
          <p:nvPr/>
        </p:nvSpPr>
        <p:spPr>
          <a:xfrm rot="16200000">
            <a:off x="1857100" y="3764337"/>
            <a:ext cx="2426483" cy="2003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8132E6D0-5FFE-4E6C-B597-CB362A1D87B6}"/>
              </a:ext>
            </a:extLst>
          </p:cNvPr>
          <p:cNvSpPr/>
          <p:nvPr/>
        </p:nvSpPr>
        <p:spPr>
          <a:xfrm>
            <a:off x="2388743" y="4497445"/>
            <a:ext cx="1363197" cy="5803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Calibri" panose="020F0502020204030204"/>
                <a:ea typeface="+mn-ea"/>
                <a:cs typeface="+mn-cs"/>
              </a:rPr>
              <a:t>Question ID</a:t>
            </a:r>
          </a:p>
        </p:txBody>
      </p:sp>
      <p:sp>
        <p:nvSpPr>
          <p:cNvPr id="8" name="Rectangle: Rounded Corners 7">
            <a:extLst>
              <a:ext uri="{FF2B5EF4-FFF2-40B4-BE49-F238E27FC236}">
                <a16:creationId xmlns:a16="http://schemas.microsoft.com/office/drawing/2014/main" id="{18974549-313B-4C60-9BCE-BDFEB28E1CEF}"/>
              </a:ext>
            </a:extLst>
          </p:cNvPr>
          <p:cNvSpPr/>
          <p:nvPr/>
        </p:nvSpPr>
        <p:spPr>
          <a:xfrm>
            <a:off x="2388743" y="3685860"/>
            <a:ext cx="1363197" cy="580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20" b="1" i="0" u="none" strike="noStrike" kern="1200" cap="none" spc="0" normalizeH="0" baseline="0" noProof="0" dirty="0">
                <a:ln>
                  <a:noFill/>
                </a:ln>
                <a:solidFill>
                  <a:prstClr val="white"/>
                </a:solidFill>
                <a:effectLst/>
                <a:uLnTx/>
                <a:uFillTx/>
                <a:latin typeface="Calibri" panose="020F0502020204030204"/>
                <a:ea typeface="+mn-ea"/>
                <a:cs typeface="+mn-cs"/>
              </a:rPr>
              <a:t>Business Understanding</a:t>
            </a:r>
          </a:p>
        </p:txBody>
      </p:sp>
      <p:sp>
        <p:nvSpPr>
          <p:cNvPr id="9" name="Rectangle: Rounded Corners 8">
            <a:extLst>
              <a:ext uri="{FF2B5EF4-FFF2-40B4-BE49-F238E27FC236}">
                <a16:creationId xmlns:a16="http://schemas.microsoft.com/office/drawing/2014/main" id="{EE604398-D55E-4AC2-9A50-01A9084A912E}"/>
              </a:ext>
            </a:extLst>
          </p:cNvPr>
          <p:cNvSpPr/>
          <p:nvPr/>
        </p:nvSpPr>
        <p:spPr>
          <a:xfrm>
            <a:off x="2372878" y="2047554"/>
            <a:ext cx="1363197" cy="580312"/>
          </a:xfrm>
          <a:prstGeom prst="round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Data Acquisition</a:t>
            </a:r>
          </a:p>
        </p:txBody>
      </p:sp>
      <p:sp>
        <p:nvSpPr>
          <p:cNvPr id="11" name="Rectangle: Rounded Corners 10">
            <a:extLst>
              <a:ext uri="{FF2B5EF4-FFF2-40B4-BE49-F238E27FC236}">
                <a16:creationId xmlns:a16="http://schemas.microsoft.com/office/drawing/2014/main" id="{A6258711-E7C8-4F91-A98B-A681D3EB9BAE}"/>
              </a:ext>
            </a:extLst>
          </p:cNvPr>
          <p:cNvSpPr/>
          <p:nvPr/>
        </p:nvSpPr>
        <p:spPr>
          <a:xfrm>
            <a:off x="6886778" y="2072551"/>
            <a:ext cx="1363197" cy="58031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uLnTx/>
                <a:uFillTx/>
                <a:latin typeface="Calibri" panose="020F0502020204030204"/>
                <a:ea typeface="+mn-ea"/>
                <a:cs typeface="+mn-cs"/>
              </a:rPr>
              <a:t>Initial Model</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uLnTx/>
                <a:uFillTx/>
                <a:latin typeface="Calibri" panose="020F0502020204030204"/>
                <a:ea typeface="+mn-ea"/>
                <a:cs typeface="+mn-cs"/>
              </a:rPr>
              <a:t>Evaluation</a:t>
            </a:r>
          </a:p>
        </p:txBody>
      </p:sp>
      <p:sp>
        <p:nvSpPr>
          <p:cNvPr id="12" name="Rectangle: Rounded Corners 11">
            <a:extLst>
              <a:ext uri="{FF2B5EF4-FFF2-40B4-BE49-F238E27FC236}">
                <a16:creationId xmlns:a16="http://schemas.microsoft.com/office/drawing/2014/main" id="{A6F9BAF6-781F-473F-9EDC-37AE1902159A}"/>
              </a:ext>
            </a:extLst>
          </p:cNvPr>
          <p:cNvSpPr/>
          <p:nvPr/>
        </p:nvSpPr>
        <p:spPr>
          <a:xfrm>
            <a:off x="3935838" y="2062687"/>
            <a:ext cx="1363197" cy="580312"/>
          </a:xfrm>
          <a:prstGeom prst="round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Data Understanding - EDA</a:t>
            </a:r>
          </a:p>
        </p:txBody>
      </p:sp>
      <p:sp>
        <p:nvSpPr>
          <p:cNvPr id="15" name="Rectangle: Rounded Corners 14">
            <a:extLst>
              <a:ext uri="{FF2B5EF4-FFF2-40B4-BE49-F238E27FC236}">
                <a16:creationId xmlns:a16="http://schemas.microsoft.com/office/drawing/2014/main" id="{B2D07150-68D8-4102-BDA6-D5DE4F3374BA}"/>
              </a:ext>
            </a:extLst>
          </p:cNvPr>
          <p:cNvSpPr/>
          <p:nvPr/>
        </p:nvSpPr>
        <p:spPr>
          <a:xfrm>
            <a:off x="5447928" y="2062686"/>
            <a:ext cx="1363197" cy="5803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Initial Model(s) Building</a:t>
            </a:r>
          </a:p>
        </p:txBody>
      </p:sp>
      <p:sp>
        <p:nvSpPr>
          <p:cNvPr id="16" name="Rectangle: Rounded Corners 15">
            <a:extLst>
              <a:ext uri="{FF2B5EF4-FFF2-40B4-BE49-F238E27FC236}">
                <a16:creationId xmlns:a16="http://schemas.microsoft.com/office/drawing/2014/main" id="{EB58804A-3DBD-4112-B504-0642C765F24B}"/>
              </a:ext>
            </a:extLst>
          </p:cNvPr>
          <p:cNvSpPr/>
          <p:nvPr/>
        </p:nvSpPr>
        <p:spPr>
          <a:xfrm>
            <a:off x="2372878" y="2890635"/>
            <a:ext cx="1363197" cy="58031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Evaluation Criteria Value Metric </a:t>
            </a:r>
          </a:p>
        </p:txBody>
      </p:sp>
      <p:sp>
        <p:nvSpPr>
          <p:cNvPr id="17" name="Rectangle: Rounded Corners 16">
            <a:extLst>
              <a:ext uri="{FF2B5EF4-FFF2-40B4-BE49-F238E27FC236}">
                <a16:creationId xmlns:a16="http://schemas.microsoft.com/office/drawing/2014/main" id="{065FA721-959C-41C6-A252-DA46782D635D}"/>
              </a:ext>
            </a:extLst>
          </p:cNvPr>
          <p:cNvSpPr/>
          <p:nvPr/>
        </p:nvSpPr>
        <p:spPr>
          <a:xfrm>
            <a:off x="8545688" y="2072551"/>
            <a:ext cx="1363197" cy="5803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Model Creation &amp; Training </a:t>
            </a:r>
          </a:p>
        </p:txBody>
      </p:sp>
      <p:sp>
        <p:nvSpPr>
          <p:cNvPr id="18" name="Rectangle: Rounded Corners 17">
            <a:extLst>
              <a:ext uri="{FF2B5EF4-FFF2-40B4-BE49-F238E27FC236}">
                <a16:creationId xmlns:a16="http://schemas.microsoft.com/office/drawing/2014/main" id="{1C6F63F8-239D-42C8-B09E-5FEF25B5514E}"/>
              </a:ext>
            </a:extLst>
          </p:cNvPr>
          <p:cNvSpPr/>
          <p:nvPr/>
        </p:nvSpPr>
        <p:spPr>
          <a:xfrm>
            <a:off x="8594965" y="2824586"/>
            <a:ext cx="1363197" cy="64281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Feature Engineering and Evaluation</a:t>
            </a:r>
          </a:p>
        </p:txBody>
      </p:sp>
      <p:sp>
        <p:nvSpPr>
          <p:cNvPr id="19" name="Rectangle: Rounded Corners 18">
            <a:extLst>
              <a:ext uri="{FF2B5EF4-FFF2-40B4-BE49-F238E27FC236}">
                <a16:creationId xmlns:a16="http://schemas.microsoft.com/office/drawing/2014/main" id="{32BDDAD9-B118-4A34-A882-B57BD4A1F47C}"/>
              </a:ext>
            </a:extLst>
          </p:cNvPr>
          <p:cNvSpPr/>
          <p:nvPr/>
        </p:nvSpPr>
        <p:spPr>
          <a:xfrm>
            <a:off x="8594965" y="3627888"/>
            <a:ext cx="1363197" cy="8358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alibri" panose="020F0502020204030204"/>
                <a:ea typeface="+mn-ea"/>
                <a:cs typeface="+mn-cs"/>
              </a:rPr>
              <a:t>Final Model Evaluation Testing and Preparation for Deployment</a:t>
            </a:r>
          </a:p>
        </p:txBody>
      </p:sp>
      <p:cxnSp>
        <p:nvCxnSpPr>
          <p:cNvPr id="21" name="Connector: Elbow 20">
            <a:extLst>
              <a:ext uri="{FF2B5EF4-FFF2-40B4-BE49-F238E27FC236}">
                <a16:creationId xmlns:a16="http://schemas.microsoft.com/office/drawing/2014/main" id="{D03B33D7-D401-4E81-A692-337E50ED4C5C}"/>
              </a:ext>
            </a:extLst>
          </p:cNvPr>
          <p:cNvCxnSpPr>
            <a:stCxn id="18" idx="3"/>
            <a:endCxn id="17" idx="3"/>
          </p:cNvCxnSpPr>
          <p:nvPr/>
        </p:nvCxnSpPr>
        <p:spPr>
          <a:xfrm flipH="1" flipV="1">
            <a:off x="9908884" y="2362707"/>
            <a:ext cx="49277" cy="783283"/>
          </a:xfrm>
          <a:prstGeom prst="bentConnector3">
            <a:avLst>
              <a:gd name="adj1" fmla="val -392568"/>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3" name="Connector: Elbow 22">
            <a:extLst>
              <a:ext uri="{FF2B5EF4-FFF2-40B4-BE49-F238E27FC236}">
                <a16:creationId xmlns:a16="http://schemas.microsoft.com/office/drawing/2014/main" id="{2DBAA230-32B8-4994-8182-FFF941A80462}"/>
              </a:ext>
            </a:extLst>
          </p:cNvPr>
          <p:cNvCxnSpPr>
            <a:stCxn id="17" idx="1"/>
            <a:endCxn id="18" idx="1"/>
          </p:cNvCxnSpPr>
          <p:nvPr/>
        </p:nvCxnSpPr>
        <p:spPr>
          <a:xfrm rot="10800000" flipH="1" flipV="1">
            <a:off x="8545687" y="2362707"/>
            <a:ext cx="49277" cy="783283"/>
          </a:xfrm>
          <a:prstGeom prst="bentConnector3">
            <a:avLst>
              <a:gd name="adj1" fmla="val -392568"/>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6" name="Connector: Elbow 25">
            <a:extLst>
              <a:ext uri="{FF2B5EF4-FFF2-40B4-BE49-F238E27FC236}">
                <a16:creationId xmlns:a16="http://schemas.microsoft.com/office/drawing/2014/main" id="{24B78FA5-50B6-43F8-AA56-774F960AC137}"/>
              </a:ext>
            </a:extLst>
          </p:cNvPr>
          <p:cNvCxnSpPr>
            <a:stCxn id="15" idx="2"/>
            <a:endCxn id="11" idx="2"/>
          </p:cNvCxnSpPr>
          <p:nvPr/>
        </p:nvCxnSpPr>
        <p:spPr>
          <a:xfrm rot="16200000" flipH="1">
            <a:off x="6844017" y="1928506"/>
            <a:ext cx="9865" cy="1438850"/>
          </a:xfrm>
          <a:prstGeom prst="bentConnector3">
            <a:avLst>
              <a:gd name="adj1" fmla="val 2114807"/>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8" name="Connector: Elbow 27">
            <a:extLst>
              <a:ext uri="{FF2B5EF4-FFF2-40B4-BE49-F238E27FC236}">
                <a16:creationId xmlns:a16="http://schemas.microsoft.com/office/drawing/2014/main" id="{A9738A36-AEF1-49F1-9FDA-54CBB1FE9184}"/>
              </a:ext>
            </a:extLst>
          </p:cNvPr>
          <p:cNvCxnSpPr>
            <a:stCxn id="11" idx="0"/>
            <a:endCxn id="15" idx="0"/>
          </p:cNvCxnSpPr>
          <p:nvPr/>
        </p:nvCxnSpPr>
        <p:spPr>
          <a:xfrm rot="16200000" flipV="1">
            <a:off x="6844018" y="1348194"/>
            <a:ext cx="9865" cy="1438850"/>
          </a:xfrm>
          <a:prstGeom prst="bentConnector3">
            <a:avLst>
              <a:gd name="adj1" fmla="val 2114807"/>
            </a:avLst>
          </a:prstGeom>
          <a:ln>
            <a:tailEnd type="triangle"/>
          </a:ln>
        </p:spPr>
        <p:style>
          <a:lnRef idx="2">
            <a:schemeClr val="accent2"/>
          </a:lnRef>
          <a:fillRef idx="0">
            <a:schemeClr val="accent2"/>
          </a:fillRef>
          <a:effectRef idx="1">
            <a:schemeClr val="accent2"/>
          </a:effectRef>
          <a:fontRef idx="minor">
            <a:schemeClr val="tx1"/>
          </a:fontRef>
        </p:style>
      </p:cxnSp>
      <p:sp>
        <p:nvSpPr>
          <p:cNvPr id="32" name="Rectangle: Rounded Corners 31">
            <a:extLst>
              <a:ext uri="{FF2B5EF4-FFF2-40B4-BE49-F238E27FC236}">
                <a16:creationId xmlns:a16="http://schemas.microsoft.com/office/drawing/2014/main" id="{7762EAC7-0534-462B-BF89-010FE3796A4E}"/>
              </a:ext>
            </a:extLst>
          </p:cNvPr>
          <p:cNvSpPr/>
          <p:nvPr/>
        </p:nvSpPr>
        <p:spPr>
          <a:xfrm>
            <a:off x="5336899" y="3544306"/>
            <a:ext cx="1363197" cy="580312"/>
          </a:xfrm>
          <a:prstGeom prst="round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uLnTx/>
                <a:uFillTx/>
                <a:latin typeface="Calibri" panose="020F0502020204030204"/>
                <a:ea typeface="+mn-ea"/>
                <a:cs typeface="+mn-cs"/>
              </a:rPr>
              <a:t>Model Deployment</a:t>
            </a:r>
          </a:p>
        </p:txBody>
      </p:sp>
      <p:sp>
        <p:nvSpPr>
          <p:cNvPr id="33" name="Rectangle: Rounded Corners 32">
            <a:extLst>
              <a:ext uri="{FF2B5EF4-FFF2-40B4-BE49-F238E27FC236}">
                <a16:creationId xmlns:a16="http://schemas.microsoft.com/office/drawing/2014/main" id="{B8D773ED-BBB4-4D56-83F2-A1DD2BCA9394}"/>
              </a:ext>
            </a:extLst>
          </p:cNvPr>
          <p:cNvSpPr/>
          <p:nvPr/>
        </p:nvSpPr>
        <p:spPr>
          <a:xfrm>
            <a:off x="4380064" y="4244246"/>
            <a:ext cx="1363197" cy="64281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uLnTx/>
                <a:uFillTx/>
                <a:latin typeface="Calibri" panose="020F0502020204030204"/>
                <a:ea typeface="+mn-ea"/>
                <a:cs typeface="+mn-cs"/>
              </a:rPr>
              <a:t>Data Drift Analysis</a:t>
            </a:r>
          </a:p>
        </p:txBody>
      </p:sp>
      <p:sp>
        <p:nvSpPr>
          <p:cNvPr id="34" name="Rectangle: Rounded Corners 33">
            <a:extLst>
              <a:ext uri="{FF2B5EF4-FFF2-40B4-BE49-F238E27FC236}">
                <a16:creationId xmlns:a16="http://schemas.microsoft.com/office/drawing/2014/main" id="{BD2906E5-25C0-4280-97C2-3444F49130A1}"/>
              </a:ext>
            </a:extLst>
          </p:cNvPr>
          <p:cNvSpPr/>
          <p:nvPr/>
        </p:nvSpPr>
        <p:spPr>
          <a:xfrm>
            <a:off x="6060794" y="4244245"/>
            <a:ext cx="1363197" cy="64281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38" b="1" i="0" u="none" strike="noStrike" kern="1200" cap="none" spc="0" normalizeH="0" baseline="0" noProof="0" dirty="0">
                <a:ln>
                  <a:noFill/>
                </a:ln>
                <a:solidFill>
                  <a:prstClr val="white"/>
                </a:solidFill>
                <a:effectLst/>
                <a:uLnTx/>
                <a:uFillTx/>
                <a:latin typeface="Calibri" panose="020F0502020204030204"/>
                <a:ea typeface="+mn-ea"/>
                <a:cs typeface="+mn-cs"/>
              </a:rPr>
              <a:t>Model Performance – Evaluation Value Metric</a:t>
            </a:r>
          </a:p>
        </p:txBody>
      </p:sp>
      <p:sp>
        <p:nvSpPr>
          <p:cNvPr id="35" name="Rectangle: Rounded Corners 34">
            <a:extLst>
              <a:ext uri="{FF2B5EF4-FFF2-40B4-BE49-F238E27FC236}">
                <a16:creationId xmlns:a16="http://schemas.microsoft.com/office/drawing/2014/main" id="{F1CB4373-20C3-40C5-8781-053279E57E6B}"/>
              </a:ext>
            </a:extLst>
          </p:cNvPr>
          <p:cNvSpPr/>
          <p:nvPr/>
        </p:nvSpPr>
        <p:spPr>
          <a:xfrm>
            <a:off x="5247217" y="5032263"/>
            <a:ext cx="1363197" cy="64281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alibri" panose="020F0502020204030204"/>
                <a:ea typeface="+mn-ea"/>
                <a:cs typeface="+mn-cs"/>
              </a:rPr>
              <a:t>Model Drift Analysis – Model Evaluation</a:t>
            </a:r>
          </a:p>
        </p:txBody>
      </p:sp>
      <p:sp>
        <p:nvSpPr>
          <p:cNvPr id="38" name="Arrow: Curved Right 37">
            <a:extLst>
              <a:ext uri="{FF2B5EF4-FFF2-40B4-BE49-F238E27FC236}">
                <a16:creationId xmlns:a16="http://schemas.microsoft.com/office/drawing/2014/main" id="{E111F11C-F617-422A-8C4A-4F846F548F57}"/>
              </a:ext>
            </a:extLst>
          </p:cNvPr>
          <p:cNvSpPr/>
          <p:nvPr/>
        </p:nvSpPr>
        <p:spPr>
          <a:xfrm>
            <a:off x="4140069" y="3677845"/>
            <a:ext cx="958257" cy="197752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Arrow: Curved Right 38">
            <a:extLst>
              <a:ext uri="{FF2B5EF4-FFF2-40B4-BE49-F238E27FC236}">
                <a16:creationId xmlns:a16="http://schemas.microsoft.com/office/drawing/2014/main" id="{213230FB-7561-4448-94DA-BE1AD0838BEA}"/>
              </a:ext>
            </a:extLst>
          </p:cNvPr>
          <p:cNvSpPr/>
          <p:nvPr/>
        </p:nvSpPr>
        <p:spPr>
          <a:xfrm rot="10800000">
            <a:off x="6792880" y="3584483"/>
            <a:ext cx="958257" cy="197752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3" name="Connector: Elbow 42">
            <a:extLst>
              <a:ext uri="{FF2B5EF4-FFF2-40B4-BE49-F238E27FC236}">
                <a16:creationId xmlns:a16="http://schemas.microsoft.com/office/drawing/2014/main" id="{755CCE56-32CD-46D1-B9AD-3D3246BDEB1C}"/>
              </a:ext>
            </a:extLst>
          </p:cNvPr>
          <p:cNvCxnSpPr>
            <a:cxnSpLocks/>
            <a:stCxn id="19" idx="3"/>
            <a:endCxn id="17" idx="3"/>
          </p:cNvCxnSpPr>
          <p:nvPr/>
        </p:nvCxnSpPr>
        <p:spPr>
          <a:xfrm flipH="1" flipV="1">
            <a:off x="9908885" y="2362707"/>
            <a:ext cx="49277" cy="1683118"/>
          </a:xfrm>
          <a:prstGeom prst="bentConnector3">
            <a:avLst>
              <a:gd name="adj1" fmla="val -463908"/>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46" name="Connector: Elbow 45">
            <a:extLst>
              <a:ext uri="{FF2B5EF4-FFF2-40B4-BE49-F238E27FC236}">
                <a16:creationId xmlns:a16="http://schemas.microsoft.com/office/drawing/2014/main" id="{E2368AD1-A24A-479B-BD33-C29C95EEB6AC}"/>
              </a:ext>
            </a:extLst>
          </p:cNvPr>
          <p:cNvCxnSpPr>
            <a:cxnSpLocks/>
            <a:stCxn id="17" idx="1"/>
            <a:endCxn id="19" idx="1"/>
          </p:cNvCxnSpPr>
          <p:nvPr/>
        </p:nvCxnSpPr>
        <p:spPr>
          <a:xfrm rot="10800000" flipH="1" flipV="1">
            <a:off x="8545687" y="2362707"/>
            <a:ext cx="49277" cy="1683118"/>
          </a:xfrm>
          <a:prstGeom prst="bentConnector3">
            <a:avLst>
              <a:gd name="adj1" fmla="val -463908"/>
            </a:avLst>
          </a:prstGeom>
          <a:ln>
            <a:tailEnd type="triangle"/>
          </a:ln>
        </p:spPr>
        <p:style>
          <a:lnRef idx="2">
            <a:schemeClr val="accent4"/>
          </a:lnRef>
          <a:fillRef idx="0">
            <a:schemeClr val="accent4"/>
          </a:fillRef>
          <a:effectRef idx="1">
            <a:schemeClr val="accent4"/>
          </a:effectRef>
          <a:fontRef idx="minor">
            <a:schemeClr val="tx1"/>
          </a:fontRef>
        </p:style>
      </p:cxnSp>
      <p:sp>
        <p:nvSpPr>
          <p:cNvPr id="48" name="Rectangle: Rounded Corners 47">
            <a:extLst>
              <a:ext uri="{FF2B5EF4-FFF2-40B4-BE49-F238E27FC236}">
                <a16:creationId xmlns:a16="http://schemas.microsoft.com/office/drawing/2014/main" id="{972E2C95-AEB8-4319-AF0F-3DFD1D1A5AF2}"/>
              </a:ext>
            </a:extLst>
          </p:cNvPr>
          <p:cNvSpPr/>
          <p:nvPr/>
        </p:nvSpPr>
        <p:spPr>
          <a:xfrm>
            <a:off x="4159607" y="5851651"/>
            <a:ext cx="3711710" cy="25393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uLnTx/>
                <a:uFillTx/>
                <a:latin typeface="Calibri" panose="020F0502020204030204"/>
                <a:ea typeface="+mn-ea"/>
                <a:cs typeface="+mn-cs"/>
              </a:rPr>
              <a:t>Reports – Dashboards - Products </a:t>
            </a:r>
          </a:p>
        </p:txBody>
      </p:sp>
      <p:sp>
        <p:nvSpPr>
          <p:cNvPr id="49" name="Arrow: Right 48">
            <a:extLst>
              <a:ext uri="{FF2B5EF4-FFF2-40B4-BE49-F238E27FC236}">
                <a16:creationId xmlns:a16="http://schemas.microsoft.com/office/drawing/2014/main" id="{F441B986-4D0A-48D7-B51A-912713EA2640}"/>
              </a:ext>
            </a:extLst>
          </p:cNvPr>
          <p:cNvSpPr/>
          <p:nvPr/>
        </p:nvSpPr>
        <p:spPr>
          <a:xfrm rot="10800000">
            <a:off x="7994796" y="3674760"/>
            <a:ext cx="426436" cy="296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915A5A45-6E4B-4AF2-8B9D-0EEE6331031F}"/>
              </a:ext>
            </a:extLst>
          </p:cNvPr>
          <p:cNvSpPr txBox="1"/>
          <p:nvPr/>
        </p:nvSpPr>
        <p:spPr>
          <a:xfrm>
            <a:off x="1071363" y="3112811"/>
            <a:ext cx="1317380" cy="588709"/>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solidFill>
                  <a:srgbClr val="A5A5A5"/>
                </a:solidFill>
                <a:effectLst/>
                <a:uLnTx/>
                <a:uFillTx/>
                <a:latin typeface="Calibri" panose="020F0502020204030204"/>
                <a:ea typeface="ＭＳ Ｐゴシック" charset="0"/>
                <a:cs typeface="+mn-cs"/>
              </a:rPr>
              <a:t>Phase 1: Idea Development </a:t>
            </a:r>
          </a:p>
        </p:txBody>
      </p:sp>
      <p:sp>
        <p:nvSpPr>
          <p:cNvPr id="63" name="TextBox 62">
            <a:extLst>
              <a:ext uri="{FF2B5EF4-FFF2-40B4-BE49-F238E27FC236}">
                <a16:creationId xmlns:a16="http://schemas.microsoft.com/office/drawing/2014/main" id="{A4DCC781-F002-49C5-A0C3-0CB8C15B9DF6}"/>
              </a:ext>
            </a:extLst>
          </p:cNvPr>
          <p:cNvSpPr txBox="1"/>
          <p:nvPr/>
        </p:nvSpPr>
        <p:spPr>
          <a:xfrm>
            <a:off x="8457659" y="4666608"/>
            <a:ext cx="1833904" cy="588709"/>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solidFill>
                  <a:srgbClr val="A5A5A5"/>
                </a:solidFill>
                <a:effectLst/>
                <a:uLnTx/>
                <a:uFillTx/>
                <a:latin typeface="Calibri" panose="020F0502020204030204"/>
                <a:ea typeface="ＭＳ Ｐゴシック" charset="0"/>
                <a:cs typeface="+mn-cs"/>
              </a:rPr>
              <a:t>Phase 3: Solution Development </a:t>
            </a:r>
          </a:p>
        </p:txBody>
      </p:sp>
      <p:sp>
        <p:nvSpPr>
          <p:cNvPr id="64" name="TextBox 63">
            <a:extLst>
              <a:ext uri="{FF2B5EF4-FFF2-40B4-BE49-F238E27FC236}">
                <a16:creationId xmlns:a16="http://schemas.microsoft.com/office/drawing/2014/main" id="{9847CC13-65DE-48A4-9DFB-B9E4328C26A4}"/>
              </a:ext>
            </a:extLst>
          </p:cNvPr>
          <p:cNvSpPr txBox="1"/>
          <p:nvPr/>
        </p:nvSpPr>
        <p:spPr>
          <a:xfrm>
            <a:off x="4495800" y="1295400"/>
            <a:ext cx="2907823" cy="401393"/>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50" b="1" i="0" u="none" strike="noStrike" kern="1200" cap="none" spc="0" normalizeH="0" baseline="0" noProof="0" dirty="0">
                <a:ln/>
                <a:solidFill>
                  <a:srgbClr val="A5A5A5"/>
                </a:solidFill>
                <a:effectLst/>
                <a:uLnTx/>
                <a:uFillTx/>
                <a:latin typeface="Calibri" panose="020F0502020204030204"/>
                <a:ea typeface="ＭＳ Ｐゴシック" charset="0"/>
                <a:cs typeface="+mn-cs"/>
              </a:rPr>
              <a:t>Phase 2: Idea Testing</a:t>
            </a:r>
          </a:p>
        </p:txBody>
      </p:sp>
      <p:sp>
        <p:nvSpPr>
          <p:cNvPr id="65" name="TextBox 64">
            <a:extLst>
              <a:ext uri="{FF2B5EF4-FFF2-40B4-BE49-F238E27FC236}">
                <a16:creationId xmlns:a16="http://schemas.microsoft.com/office/drawing/2014/main" id="{E543883D-31C4-4521-BFBF-51022A2D9EFB}"/>
              </a:ext>
            </a:extLst>
          </p:cNvPr>
          <p:cNvSpPr txBox="1"/>
          <p:nvPr/>
        </p:nvSpPr>
        <p:spPr>
          <a:xfrm>
            <a:off x="4751145" y="6433927"/>
            <a:ext cx="2683522" cy="347873"/>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solidFill>
                  <a:srgbClr val="A5A5A5"/>
                </a:solidFill>
                <a:effectLst/>
                <a:uLnTx/>
                <a:uFillTx/>
                <a:latin typeface="Calibri" panose="020F0502020204030204"/>
                <a:ea typeface="ＭＳ Ｐゴシック" charset="0"/>
                <a:cs typeface="+mn-cs"/>
              </a:rPr>
              <a:t>Phase 4: Solution Deployment   </a:t>
            </a:r>
          </a:p>
        </p:txBody>
      </p:sp>
      <p:sp>
        <p:nvSpPr>
          <p:cNvPr id="67" name="Isosceles Triangle 66">
            <a:extLst>
              <a:ext uri="{FF2B5EF4-FFF2-40B4-BE49-F238E27FC236}">
                <a16:creationId xmlns:a16="http://schemas.microsoft.com/office/drawing/2014/main" id="{F8E1FB28-FD4F-4F3C-AEF8-039679795EEA}"/>
              </a:ext>
            </a:extLst>
          </p:cNvPr>
          <p:cNvSpPr/>
          <p:nvPr/>
        </p:nvSpPr>
        <p:spPr>
          <a:xfrm>
            <a:off x="3430752" y="1603293"/>
            <a:ext cx="808838" cy="3798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G1</a:t>
            </a:r>
          </a:p>
        </p:txBody>
      </p:sp>
      <p:sp>
        <p:nvSpPr>
          <p:cNvPr id="68" name="Isosceles Triangle 67">
            <a:extLst>
              <a:ext uri="{FF2B5EF4-FFF2-40B4-BE49-F238E27FC236}">
                <a16:creationId xmlns:a16="http://schemas.microsoft.com/office/drawing/2014/main" id="{847ED309-922A-4087-AB10-789FAB35C691}"/>
              </a:ext>
            </a:extLst>
          </p:cNvPr>
          <p:cNvSpPr/>
          <p:nvPr/>
        </p:nvSpPr>
        <p:spPr>
          <a:xfrm>
            <a:off x="7963586" y="1620199"/>
            <a:ext cx="808838" cy="3798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G2</a:t>
            </a:r>
          </a:p>
        </p:txBody>
      </p:sp>
      <p:sp>
        <p:nvSpPr>
          <p:cNvPr id="69" name="Isosceles Triangle 68">
            <a:extLst>
              <a:ext uri="{FF2B5EF4-FFF2-40B4-BE49-F238E27FC236}">
                <a16:creationId xmlns:a16="http://schemas.microsoft.com/office/drawing/2014/main" id="{31A322F4-21E7-4CE5-9E22-02BFB5D15DDE}"/>
              </a:ext>
            </a:extLst>
          </p:cNvPr>
          <p:cNvSpPr/>
          <p:nvPr/>
        </p:nvSpPr>
        <p:spPr>
          <a:xfrm>
            <a:off x="7904615" y="4293326"/>
            <a:ext cx="808838" cy="3798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G3</a:t>
            </a:r>
          </a:p>
        </p:txBody>
      </p:sp>
      <p:sp>
        <p:nvSpPr>
          <p:cNvPr id="70" name="Isosceles Triangle 69">
            <a:extLst>
              <a:ext uri="{FF2B5EF4-FFF2-40B4-BE49-F238E27FC236}">
                <a16:creationId xmlns:a16="http://schemas.microsoft.com/office/drawing/2014/main" id="{6D1BE310-BC41-470D-AD36-58CCF1EB11ED}"/>
              </a:ext>
            </a:extLst>
          </p:cNvPr>
          <p:cNvSpPr/>
          <p:nvPr/>
        </p:nvSpPr>
        <p:spPr>
          <a:xfrm>
            <a:off x="9044104" y="5616937"/>
            <a:ext cx="380041" cy="22022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 name="TextBox 70">
            <a:extLst>
              <a:ext uri="{FF2B5EF4-FFF2-40B4-BE49-F238E27FC236}">
                <a16:creationId xmlns:a16="http://schemas.microsoft.com/office/drawing/2014/main" id="{042CCCD2-1920-4C9B-9B9C-702286FED74D}"/>
              </a:ext>
            </a:extLst>
          </p:cNvPr>
          <p:cNvSpPr txBox="1"/>
          <p:nvPr/>
        </p:nvSpPr>
        <p:spPr>
          <a:xfrm>
            <a:off x="9424144" y="5458164"/>
            <a:ext cx="867419" cy="58870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Gate Reviews</a:t>
            </a:r>
          </a:p>
        </p:txBody>
      </p:sp>
      <p:sp>
        <p:nvSpPr>
          <p:cNvPr id="75" name="Arrow: Right 74">
            <a:extLst>
              <a:ext uri="{FF2B5EF4-FFF2-40B4-BE49-F238E27FC236}">
                <a16:creationId xmlns:a16="http://schemas.microsoft.com/office/drawing/2014/main" id="{94F676AE-C1D1-433F-8AEF-EF6C6E713409}"/>
              </a:ext>
            </a:extLst>
          </p:cNvPr>
          <p:cNvSpPr/>
          <p:nvPr/>
        </p:nvSpPr>
        <p:spPr>
          <a:xfrm rot="10800000">
            <a:off x="3835173" y="3643788"/>
            <a:ext cx="426436" cy="296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E9BF9114-9711-4A71-0250-968F1275B858}"/>
              </a:ext>
            </a:extLst>
          </p:cNvPr>
          <p:cNvSpPr/>
          <p:nvPr/>
        </p:nvSpPr>
        <p:spPr>
          <a:xfrm>
            <a:off x="2407105" y="2053855"/>
            <a:ext cx="264458" cy="18549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11D61592-D399-9A7E-B715-3D0ABB2AD7FF}"/>
              </a:ext>
            </a:extLst>
          </p:cNvPr>
          <p:cNvSpPr/>
          <p:nvPr/>
        </p:nvSpPr>
        <p:spPr>
          <a:xfrm>
            <a:off x="3984640" y="2096155"/>
            <a:ext cx="230668" cy="17666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634ADE32-5033-9811-1D85-B00E9F335465}"/>
              </a:ext>
            </a:extLst>
          </p:cNvPr>
          <p:cNvSpPr/>
          <p:nvPr/>
        </p:nvSpPr>
        <p:spPr>
          <a:xfrm>
            <a:off x="6942755" y="2443219"/>
            <a:ext cx="230668" cy="17666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BEEB135A-260C-5FF0-FE95-16F5CD614B07}"/>
              </a:ext>
            </a:extLst>
          </p:cNvPr>
          <p:cNvSpPr/>
          <p:nvPr/>
        </p:nvSpPr>
        <p:spPr>
          <a:xfrm>
            <a:off x="8566081" y="2410430"/>
            <a:ext cx="264458" cy="18549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Rounded Corners 13">
            <a:extLst>
              <a:ext uri="{FF2B5EF4-FFF2-40B4-BE49-F238E27FC236}">
                <a16:creationId xmlns:a16="http://schemas.microsoft.com/office/drawing/2014/main" id="{FCC12266-C8A7-1C5A-9CD3-CDD00F2CB1F5}"/>
              </a:ext>
            </a:extLst>
          </p:cNvPr>
          <p:cNvSpPr/>
          <p:nvPr/>
        </p:nvSpPr>
        <p:spPr>
          <a:xfrm>
            <a:off x="9677593" y="2851227"/>
            <a:ext cx="230668" cy="17666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6D4158CE-321E-EBBF-4A19-A93279502B5B}"/>
              </a:ext>
            </a:extLst>
          </p:cNvPr>
          <p:cNvSpPr/>
          <p:nvPr/>
        </p:nvSpPr>
        <p:spPr>
          <a:xfrm>
            <a:off x="8668196" y="3689290"/>
            <a:ext cx="213095" cy="176577"/>
          </a:xfrm>
          <a:prstGeom prst="round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2" name="Ink 21">
                <a:extLst>
                  <a:ext uri="{FF2B5EF4-FFF2-40B4-BE49-F238E27FC236}">
                    <a16:creationId xmlns:a16="http://schemas.microsoft.com/office/drawing/2014/main" id="{12378D70-C7A6-A224-76C1-53D8434AAAC5}"/>
                  </a:ext>
                </a:extLst>
              </p14:cNvPr>
              <p14:cNvContentPartPr/>
              <p14:nvPr/>
            </p14:nvContentPartPr>
            <p14:xfrm>
              <a:off x="2832723" y="2265120"/>
              <a:ext cx="135000" cy="225000"/>
            </p14:xfrm>
          </p:contentPart>
        </mc:Choice>
        <mc:Fallback xmlns="">
          <p:pic>
            <p:nvPicPr>
              <p:cNvPr id="22" name="Ink 21">
                <a:extLst>
                  <a:ext uri="{FF2B5EF4-FFF2-40B4-BE49-F238E27FC236}">
                    <a16:creationId xmlns:a16="http://schemas.microsoft.com/office/drawing/2014/main" id="{12378D70-C7A6-A224-76C1-53D8434AAAC5}"/>
                  </a:ext>
                </a:extLst>
              </p:cNvPr>
              <p:cNvPicPr/>
              <p:nvPr/>
            </p:nvPicPr>
            <p:blipFill>
              <a:blip r:embed="rId4"/>
              <a:stretch>
                <a:fillRect/>
              </a:stretch>
            </p:blipFill>
            <p:spPr>
              <a:xfrm>
                <a:off x="2823363" y="2255760"/>
                <a:ext cx="153720" cy="243720"/>
              </a:xfrm>
              <a:prstGeom prst="rect">
                <a:avLst/>
              </a:prstGeom>
            </p:spPr>
          </p:pic>
        </mc:Fallback>
      </mc:AlternateContent>
      <p:sp>
        <p:nvSpPr>
          <p:cNvPr id="29" name="TextBox 28">
            <a:extLst>
              <a:ext uri="{FF2B5EF4-FFF2-40B4-BE49-F238E27FC236}">
                <a16:creationId xmlns:a16="http://schemas.microsoft.com/office/drawing/2014/main" id="{9C53E939-B118-B950-61B1-C5C8CD7A9074}"/>
              </a:ext>
            </a:extLst>
          </p:cNvPr>
          <p:cNvSpPr txBox="1"/>
          <p:nvPr/>
        </p:nvSpPr>
        <p:spPr>
          <a:xfrm>
            <a:off x="609600" y="-6659"/>
            <a:ext cx="11141886" cy="1200329"/>
          </a:xfrm>
          <a:prstGeom prst="rect">
            <a:avLst/>
          </a:prstGeom>
          <a:noFill/>
        </p:spPr>
        <p:txBody>
          <a:bodyPr wrap="square" rtlCol="0">
            <a:spAutoFit/>
          </a:bodyPr>
          <a:lstStyle/>
          <a:p>
            <a:pPr algn="ctr"/>
            <a:r>
              <a:rPr lang="en-US" sz="2400" dirty="0">
                <a:solidFill>
                  <a:schemeClr val="tx2"/>
                </a:solidFill>
                <a:latin typeface="Times New Roman" panose="02020603050405020304" pitchFamily="18" charset="0"/>
                <a:cs typeface="Times New Roman" panose="02020603050405020304" pitchFamily="18" charset="0"/>
              </a:rPr>
              <a:t>Think about the YouTube case, what could have been done differently to avoid the creation of crazy rabbit holes. </a:t>
            </a:r>
            <a:endParaRPr lang="en-US" sz="1400" dirty="0">
              <a:solidFill>
                <a:schemeClr val="tx2"/>
              </a:solidFill>
              <a:latin typeface="Times New Roman" panose="02020603050405020304" pitchFamily="18" charset="0"/>
              <a:cs typeface="Times New Roman" panose="02020603050405020304" pitchFamily="18" charset="0"/>
            </a:endParaRPr>
          </a:p>
          <a:p>
            <a:pPr algn="ctr"/>
            <a:r>
              <a:rPr lang="en-US" sz="2400" dirty="0">
                <a:solidFill>
                  <a:schemeClr val="tx2"/>
                </a:solidFill>
                <a:latin typeface="Times New Roman" panose="02020603050405020304" pitchFamily="18" charset="0"/>
                <a:cs typeface="Times New Roman" panose="02020603050405020304" pitchFamily="18" charset="0"/>
              </a:rPr>
              <a:t>Which phase does your recommendation fall into?</a:t>
            </a:r>
          </a:p>
        </p:txBody>
      </p:sp>
    </p:spTree>
    <p:extLst>
      <p:ext uri="{BB962C8B-B14F-4D97-AF65-F5344CB8AC3E}">
        <p14:creationId xmlns:p14="http://schemas.microsoft.com/office/powerpoint/2010/main" val="241209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B087-1075-C065-DCE8-EBC7815FC561}"/>
              </a:ext>
            </a:extLst>
          </p:cNvPr>
          <p:cNvSpPr>
            <a:spLocks noGrp="1"/>
          </p:cNvSpPr>
          <p:nvPr>
            <p:ph type="title"/>
          </p:nvPr>
        </p:nvSpPr>
        <p:spPr>
          <a:xfrm>
            <a:off x="685800" y="159969"/>
            <a:ext cx="10515600" cy="731520"/>
          </a:xfrm>
        </p:spPr>
        <p:txBody>
          <a:bodyPr/>
          <a:lstStyle/>
          <a:p>
            <a:r>
              <a:rPr lang="en-US" dirty="0"/>
              <a:t>Main Components of the Field (not complete)</a:t>
            </a:r>
          </a:p>
        </p:txBody>
      </p:sp>
      <p:sp>
        <p:nvSpPr>
          <p:cNvPr id="3" name="Content Placeholder 2">
            <a:extLst>
              <a:ext uri="{FF2B5EF4-FFF2-40B4-BE49-F238E27FC236}">
                <a16:creationId xmlns:a16="http://schemas.microsoft.com/office/drawing/2014/main" id="{685B533B-51D9-CC30-54E3-E611E0A946C2}"/>
              </a:ext>
            </a:extLst>
          </p:cNvPr>
          <p:cNvSpPr>
            <a:spLocks noGrp="1"/>
          </p:cNvSpPr>
          <p:nvPr>
            <p:ph idx="1"/>
          </p:nvPr>
        </p:nvSpPr>
        <p:spPr>
          <a:xfrm>
            <a:off x="228600" y="609600"/>
            <a:ext cx="11277600" cy="4351338"/>
          </a:xfrm>
        </p:spPr>
        <p:txBody>
          <a:bodyPr/>
          <a:lstStyle/>
          <a:p>
            <a:r>
              <a:rPr lang="en-US" sz="2800" dirty="0"/>
              <a:t> Ethical use of Data/AI and </a:t>
            </a:r>
            <a:r>
              <a:rPr lang="en-US" sz="2800" b="1" dirty="0">
                <a:solidFill>
                  <a:srgbClr val="FF0000"/>
                </a:solidFill>
              </a:rPr>
              <a:t>“Bias”– </a:t>
            </a:r>
            <a:r>
              <a:rPr lang="en-US" sz="2800" dirty="0"/>
              <a:t>Ethics and Data Science, 97 Things About Ethics Everyone in Data Science Should Know, Weapons of Math Destruction</a:t>
            </a:r>
          </a:p>
          <a:p>
            <a:pPr lvl="1"/>
            <a:r>
              <a:rPr lang="en-US" sz="2400" dirty="0"/>
              <a:t> Justice, Diversity, Equity and Inclusion – (JEDI)</a:t>
            </a:r>
          </a:p>
          <a:p>
            <a:r>
              <a:rPr lang="en-US" sz="2800" dirty="0"/>
              <a:t> </a:t>
            </a:r>
            <a:r>
              <a:rPr lang="en-US" sz="2800" dirty="0">
                <a:solidFill>
                  <a:schemeClr val="bg1">
                    <a:lumMod val="85000"/>
                  </a:schemeClr>
                </a:solidFill>
              </a:rPr>
              <a:t>Fairness of Machine Learning  - Practical Fairness </a:t>
            </a:r>
          </a:p>
          <a:p>
            <a:r>
              <a:rPr lang="en-US" sz="2800" dirty="0">
                <a:solidFill>
                  <a:schemeClr val="bg1">
                    <a:lumMod val="85000"/>
                  </a:schemeClr>
                </a:solidFill>
              </a:rPr>
              <a:t> Human Centered Design - Designing Human-Centric AI Experiences: Applied UX Design for Artificial Intelligence</a:t>
            </a:r>
          </a:p>
          <a:p>
            <a:r>
              <a:rPr lang="en-US" sz="2800" dirty="0">
                <a:solidFill>
                  <a:schemeClr val="bg1">
                    <a:lumMod val="85000"/>
                  </a:schemeClr>
                </a:solidFill>
              </a:rPr>
              <a:t> Interpretable AI - An Introduction to Machine Learning Interpretability, 2nd Edition</a:t>
            </a:r>
          </a:p>
          <a:p>
            <a:r>
              <a:rPr lang="en-US" sz="2800" dirty="0">
                <a:solidFill>
                  <a:schemeClr val="bg1">
                    <a:lumMod val="85000"/>
                  </a:schemeClr>
                </a:solidFill>
              </a:rPr>
              <a:t> Data Policies and Governance – GDPR - </a:t>
            </a:r>
            <a:r>
              <a:rPr lang="en-US" sz="2800" dirty="0">
                <a:solidFill>
                  <a:schemeClr val="bg1">
                    <a:lumMod val="85000"/>
                  </a:schemeClr>
                </a:solidFill>
                <a:hlinkClick r:id="rId3">
                  <a:extLst>
                    <a:ext uri="{A12FA001-AC4F-418D-AE19-62706E023703}">
                      <ahyp:hlinkClr xmlns:ahyp="http://schemas.microsoft.com/office/drawing/2018/hyperlinkcolor" val="tx"/>
                    </a:ext>
                  </a:extLst>
                </a:hlinkClick>
              </a:rPr>
              <a:t>https://gdpr.eu/what-is-gdpr/</a:t>
            </a:r>
            <a:endParaRPr lang="en-US" sz="2800" dirty="0">
              <a:solidFill>
                <a:schemeClr val="bg1">
                  <a:lumMod val="85000"/>
                </a:schemeClr>
              </a:solidFill>
            </a:endParaRPr>
          </a:p>
        </p:txBody>
      </p:sp>
      <p:sp>
        <p:nvSpPr>
          <p:cNvPr id="4" name="Slide Number Placeholder 3">
            <a:extLst>
              <a:ext uri="{FF2B5EF4-FFF2-40B4-BE49-F238E27FC236}">
                <a16:creationId xmlns:a16="http://schemas.microsoft.com/office/drawing/2014/main" id="{C173B5E6-1373-A981-A636-DF7A7EFBABCD}"/>
              </a:ext>
            </a:extLst>
          </p:cNvPr>
          <p:cNvSpPr>
            <a:spLocks noGrp="1"/>
          </p:cNvSpPr>
          <p:nvPr>
            <p:ph type="sldNum" sz="quarter" idx="12"/>
          </p:nvPr>
        </p:nvSpPr>
        <p:spPr/>
        <p:txBody>
          <a:bodyPr/>
          <a:lstStyle/>
          <a:p>
            <a:fld id="{5ACD0CF0-90CC-9C41-A77B-2776398A8C8B}" type="slidenum">
              <a:rPr lang="en-US" smtClean="0"/>
              <a:pPr/>
              <a:t>26</a:t>
            </a:fld>
            <a:endParaRPr lang="en-US"/>
          </a:p>
        </p:txBody>
      </p:sp>
    </p:spTree>
    <p:extLst>
      <p:ext uri="{BB962C8B-B14F-4D97-AF65-F5344CB8AC3E}">
        <p14:creationId xmlns:p14="http://schemas.microsoft.com/office/powerpoint/2010/main" val="69747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1000"/>
                                        <p:tgtEl>
                                          <p:spTgt spid="3">
                                            <p:txEl>
                                              <p:pRg st="5" end="5"/>
                                            </p:txEl>
                                          </p:spTgt>
                                        </p:tgtEl>
                                      </p:cBhvr>
                                    </p:animEffect>
                                    <p:anim calcmode="lin" valueType="num">
                                      <p:cBhvr>
                                        <p:cTn id="4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430F7D9A-2175-45CB-96C3-41835579C27F}"/>
              </a:ext>
            </a:extLst>
          </p:cNvPr>
          <p:cNvSpPr>
            <a:spLocks noGrp="1"/>
          </p:cNvSpPr>
          <p:nvPr>
            <p:ph sz="half" idx="1"/>
          </p:nvPr>
        </p:nvSpPr>
        <p:spPr>
          <a:xfrm>
            <a:off x="609600" y="914400"/>
            <a:ext cx="11485982" cy="2012392"/>
          </a:xfrm>
        </p:spPr>
        <p:txBody>
          <a:bodyPr>
            <a:normAutofit/>
          </a:bodyPr>
          <a:lstStyle/>
          <a:p>
            <a:pPr algn="ctr"/>
            <a:endParaRPr lang="en-US" sz="3600" b="1" dirty="0">
              <a:solidFill>
                <a:srgbClr val="002060"/>
              </a:solidFill>
            </a:endParaRPr>
          </a:p>
          <a:p>
            <a:pPr marL="0" indent="0" algn="ctr">
              <a:buNone/>
            </a:pPr>
            <a:r>
              <a:rPr lang="en-US" sz="3600" b="1" dirty="0">
                <a:solidFill>
                  <a:srgbClr val="002060"/>
                </a:solidFill>
              </a:rPr>
              <a:t>Definitions of an Evolving Field: “Bias”</a:t>
            </a:r>
            <a:endParaRPr lang="en-US" sz="3600" b="1" dirty="0">
              <a:solidFill>
                <a:schemeClr val="accent5"/>
              </a:solidFill>
            </a:endParaRPr>
          </a:p>
          <a:p>
            <a:pPr marL="457200" lvl="1" indent="0" algn="ctr">
              <a:buNone/>
            </a:pPr>
            <a:endParaRPr lang="en-US" sz="4800" b="1" dirty="0">
              <a:solidFill>
                <a:srgbClr val="002060"/>
              </a:solidFill>
            </a:endParaRPr>
          </a:p>
        </p:txBody>
      </p:sp>
    </p:spTree>
    <p:extLst>
      <p:ext uri="{BB962C8B-B14F-4D97-AF65-F5344CB8AC3E}">
        <p14:creationId xmlns:p14="http://schemas.microsoft.com/office/powerpoint/2010/main" val="4262435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9452" y="159440"/>
            <a:ext cx="11229975" cy="7786747"/>
          </a:xfrm>
          <a:prstGeom prst="rect">
            <a:avLst/>
          </a:prstGeom>
          <a:noFill/>
        </p:spPr>
        <p:txBody>
          <a:bodyPr wrap="square" rtlCol="0">
            <a:spAutoFit/>
          </a:bodyPr>
          <a:lstStyle/>
          <a:p>
            <a:r>
              <a:rPr lang="en-US" sz="3200" dirty="0">
                <a:solidFill>
                  <a:schemeClr val="accent2">
                    <a:lumMod val="50000"/>
                  </a:schemeClr>
                </a:solidFill>
                <a:latin typeface="Times New Roman" panose="02020603050405020304" pitchFamily="18" charset="0"/>
                <a:cs typeface="Times New Roman" panose="02020603050405020304" pitchFamily="18" charset="0"/>
              </a:rPr>
              <a:t>What does </a:t>
            </a:r>
            <a:r>
              <a:rPr lang="en-US" sz="3200" b="1" dirty="0">
                <a:solidFill>
                  <a:schemeClr val="accent2">
                    <a:lumMod val="50000"/>
                  </a:schemeClr>
                </a:solidFill>
                <a:latin typeface="Times New Roman" panose="02020603050405020304" pitchFamily="18" charset="0"/>
                <a:cs typeface="Times New Roman" panose="02020603050405020304" pitchFamily="18" charset="0"/>
              </a:rPr>
              <a:t>Machine Learning/AI Bias </a:t>
            </a:r>
            <a:r>
              <a:rPr lang="en-US" sz="3200" dirty="0">
                <a:solidFill>
                  <a:schemeClr val="accent2">
                    <a:lumMod val="50000"/>
                  </a:schemeClr>
                </a:solidFill>
                <a:latin typeface="Times New Roman" panose="02020603050405020304" pitchFamily="18" charset="0"/>
                <a:cs typeface="Times New Roman" panose="02020603050405020304" pitchFamily="18" charset="0"/>
              </a:rPr>
              <a:t>mean?</a:t>
            </a:r>
          </a:p>
          <a:p>
            <a:endParaRPr lang="en-US" sz="2800" dirty="0">
              <a:solidFill>
                <a:schemeClr val="accent2">
                  <a:lumMod val="5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3200" dirty="0">
                <a:solidFill>
                  <a:schemeClr val="accent2">
                    <a:lumMod val="50000"/>
                  </a:schemeClr>
                </a:solidFill>
                <a:latin typeface="Times New Roman" panose="02020603050405020304" pitchFamily="18" charset="0"/>
                <a:cs typeface="Times New Roman" panose="02020603050405020304" pitchFamily="18" charset="0"/>
              </a:rPr>
              <a:t>  The term “bias” as it applies to machine learning was introduced by Tom Mitchell in 1980.  </a:t>
            </a:r>
          </a:p>
          <a:p>
            <a:pPr marL="914400" lvl="1" indent="-457200">
              <a:buFont typeface="Wingdings" panose="05000000000000000000" pitchFamily="2" charset="2"/>
              <a:buChar char="v"/>
            </a:pPr>
            <a:r>
              <a:rPr lang="en-US" sz="3200" dirty="0">
                <a:solidFill>
                  <a:schemeClr val="accent2">
                    <a:lumMod val="50000"/>
                  </a:schemeClr>
                </a:solidFill>
                <a:latin typeface="Times New Roman" panose="02020603050405020304" pitchFamily="18" charset="0"/>
                <a:cs typeface="Times New Roman" panose="02020603050405020304" pitchFamily="18" charset="0"/>
              </a:rPr>
              <a:t> Suggested bias is a </a:t>
            </a:r>
            <a:r>
              <a:rPr lang="en-US" sz="3200" b="1" dirty="0">
                <a:solidFill>
                  <a:srgbClr val="C00000"/>
                </a:solidFill>
                <a:latin typeface="Times New Roman" panose="02020603050405020304" pitchFamily="18" charset="0"/>
                <a:cs typeface="Times New Roman" panose="02020603050405020304" pitchFamily="18" charset="0"/>
              </a:rPr>
              <a:t>necessity</a:t>
            </a:r>
            <a:r>
              <a:rPr lang="en-US" sz="3200" dirty="0">
                <a:solidFill>
                  <a:schemeClr val="accent2">
                    <a:lumMod val="50000"/>
                  </a:schemeClr>
                </a:solidFill>
                <a:latin typeface="Times New Roman" panose="02020603050405020304" pitchFamily="18" charset="0"/>
                <a:cs typeface="Times New Roman" panose="02020603050405020304" pitchFamily="18" charset="0"/>
              </a:rPr>
              <a:t> to generalize results but also says… </a:t>
            </a:r>
          </a:p>
          <a:p>
            <a:endParaRPr lang="en-US" sz="3200" dirty="0">
              <a:solidFill>
                <a:schemeClr val="accent2">
                  <a:lumMod val="50000"/>
                </a:schemeClr>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v"/>
            </a:pPr>
            <a:r>
              <a:rPr lang="en-US" sz="3200" dirty="0">
                <a:solidFill>
                  <a:schemeClr val="accent2">
                    <a:lumMod val="50000"/>
                  </a:schemeClr>
                </a:solidFill>
                <a:latin typeface="Times New Roman" panose="02020603050405020304" pitchFamily="18" charset="0"/>
                <a:cs typeface="Times New Roman" panose="02020603050405020304" pitchFamily="18" charset="0"/>
              </a:rPr>
              <a:t> “any basis for choosing one generalization (hypothesis) over another, other than strict consistency with the observed training instances”</a:t>
            </a:r>
          </a:p>
          <a:p>
            <a:pPr lvl="1"/>
            <a:endParaRPr lang="en-US" sz="3200" dirty="0">
              <a:solidFill>
                <a:schemeClr val="accent2">
                  <a:lumMod val="50000"/>
                </a:schemeClr>
              </a:solidFill>
              <a:latin typeface="Times New Roman" panose="02020603050405020304" pitchFamily="18" charset="0"/>
              <a:cs typeface="Times New Roman" panose="02020603050405020304" pitchFamily="18" charset="0"/>
            </a:endParaRPr>
          </a:p>
          <a:p>
            <a:pPr marL="1371600" lvl="2" indent="-457200">
              <a:buFont typeface="Wingdings" panose="05000000000000000000" pitchFamily="2" charset="2"/>
              <a:buChar char="Ø"/>
            </a:pPr>
            <a:r>
              <a:rPr lang="en-US" sz="3200" dirty="0">
                <a:solidFill>
                  <a:schemeClr val="accent2">
                    <a:lumMod val="50000"/>
                  </a:schemeClr>
                </a:solidFill>
                <a:latin typeface="Times New Roman" panose="02020603050405020304" pitchFamily="18" charset="0"/>
                <a:cs typeface="Times New Roman" panose="02020603050405020304" pitchFamily="18" charset="0"/>
              </a:rPr>
              <a:t> Seems to speak to intended </a:t>
            </a:r>
            <a:r>
              <a:rPr lang="en-US" sz="3200" b="1" dirty="0">
                <a:solidFill>
                  <a:srgbClr val="C00000"/>
                </a:solidFill>
                <a:latin typeface="Times New Roman" panose="02020603050405020304" pitchFamily="18" charset="0"/>
                <a:cs typeface="Times New Roman" panose="02020603050405020304" pitchFamily="18" charset="0"/>
              </a:rPr>
              <a:t>conscious bias</a:t>
            </a:r>
            <a:r>
              <a:rPr lang="en-US" sz="3200" dirty="0">
                <a:solidFill>
                  <a:schemeClr val="accent2">
                    <a:lumMod val="50000"/>
                  </a:schemeClr>
                </a:solidFill>
                <a:latin typeface="Times New Roman" panose="02020603050405020304" pitchFamily="18" charset="0"/>
                <a:cs typeface="Times New Roman" panose="02020603050405020304" pitchFamily="18" charset="0"/>
              </a:rPr>
              <a:t>, knowing what the results suggest but acting </a:t>
            </a:r>
            <a:r>
              <a:rPr lang="en-US" sz="3200" b="1" dirty="0">
                <a:solidFill>
                  <a:srgbClr val="C00000"/>
                </a:solidFill>
                <a:latin typeface="Times New Roman" panose="02020603050405020304" pitchFamily="18" charset="0"/>
                <a:cs typeface="Times New Roman" panose="02020603050405020304" pitchFamily="18" charset="0"/>
              </a:rPr>
              <a:t>differently</a:t>
            </a:r>
            <a:r>
              <a:rPr lang="en-US" sz="3200" dirty="0">
                <a:solidFill>
                  <a:schemeClr val="accent2">
                    <a:lumMod val="50000"/>
                  </a:schemeClr>
                </a:solidFill>
                <a:latin typeface="Times New Roman" panose="02020603050405020304" pitchFamily="18" charset="0"/>
                <a:cs typeface="Times New Roman" panose="02020603050405020304" pitchFamily="18" charset="0"/>
              </a:rPr>
              <a:t>.</a:t>
            </a:r>
          </a:p>
          <a:p>
            <a:pPr lvl="1"/>
            <a:endParaRPr lang="en-US" sz="3200" dirty="0">
              <a:solidFill>
                <a:schemeClr val="accent2">
                  <a:lumMod val="50000"/>
                </a:schemeClr>
              </a:solidFill>
              <a:latin typeface="Times New Roman" panose="02020603050405020304" pitchFamily="18" charset="0"/>
              <a:cs typeface="Times New Roman" panose="02020603050405020304" pitchFamily="18" charset="0"/>
            </a:endParaRPr>
          </a:p>
          <a:p>
            <a:pPr lvl="1"/>
            <a:endParaRPr lang="en-US" sz="3200" dirty="0">
              <a:solidFill>
                <a:schemeClr val="accent2">
                  <a:lumMod val="50000"/>
                </a:schemeClr>
              </a:solidFill>
              <a:latin typeface="Times New Roman" panose="02020603050405020304" pitchFamily="18" charset="0"/>
              <a:cs typeface="Times New Roman" panose="02020603050405020304" pitchFamily="18" charset="0"/>
            </a:endParaRPr>
          </a:p>
          <a:p>
            <a:pPr lvl="1"/>
            <a:endParaRPr lang="en-US" sz="2800" dirty="0">
              <a:solidFill>
                <a:schemeClr val="accent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527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Effect transition="in" filter="fade">
                                      <p:cBhvr>
                                        <p:cTn id="14" dur="1000"/>
                                        <p:tgtEl>
                                          <p:spTgt spid="5">
                                            <p:txEl>
                                              <p:pRg st="3" end="3"/>
                                            </p:txEl>
                                          </p:spTgt>
                                        </p:tgtEl>
                                      </p:cBhvr>
                                    </p:animEffect>
                                    <p:anim calcmode="lin" valueType="num">
                                      <p:cBhvr>
                                        <p:cTn id="1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3" end="3"/>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fade">
                                      <p:cBhvr>
                                        <p:cTn id="19" dur="1000"/>
                                        <p:tgtEl>
                                          <p:spTgt spid="5">
                                            <p:txEl>
                                              <p:pRg st="5" end="5"/>
                                            </p:txEl>
                                          </p:spTgt>
                                        </p:tgtEl>
                                      </p:cBhvr>
                                    </p:animEffect>
                                    <p:anim calcmode="lin" valueType="num">
                                      <p:cBhvr>
                                        <p:cTn id="20"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fade">
                                      <p:cBhvr>
                                        <p:cTn id="24" dur="1000"/>
                                        <p:tgtEl>
                                          <p:spTgt spid="5">
                                            <p:txEl>
                                              <p:pRg st="7" end="7"/>
                                            </p:txEl>
                                          </p:spTgt>
                                        </p:tgtEl>
                                      </p:cBhvr>
                                    </p:animEffect>
                                    <p:anim calcmode="lin" valueType="num">
                                      <p:cBhvr>
                                        <p:cTn id="2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Versus Variance </a:t>
            </a:r>
          </a:p>
        </p:txBody>
      </p:sp>
      <p:sp>
        <p:nvSpPr>
          <p:cNvPr id="4" name="Slide Number Placeholder 3"/>
          <p:cNvSpPr>
            <a:spLocks noGrp="1"/>
          </p:cNvSpPr>
          <p:nvPr>
            <p:ph type="sldNum" sz="quarter" idx="12"/>
          </p:nvPr>
        </p:nvSpPr>
        <p:spPr/>
        <p:txBody>
          <a:bodyPr/>
          <a:lstStyle/>
          <a:p>
            <a:fld id="{5ACD0CF0-90CC-9C41-A77B-2776398A8C8B}" type="slidenum">
              <a:rPr lang="en-US" smtClean="0"/>
              <a:pPr/>
              <a:t>29</a:t>
            </a:fld>
            <a:endParaRPr lang="en-US" dirty="0"/>
          </a:p>
        </p:txBody>
      </p:sp>
      <p:pic>
        <p:nvPicPr>
          <p:cNvPr id="7170" name="Picture 2" descr="https://s3-ap-south-1.amazonaws.com/av-blog-media/wp-content/uploads/2017/06/05211042/overunder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731521"/>
            <a:ext cx="6315075" cy="25908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s3-ap-south-1.amazonaws.com/av-blog-media/wp-content/uploads/2017/06/05153246/bias-varian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1382733"/>
            <a:ext cx="4552950" cy="438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001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B087-1075-C065-DCE8-EBC7815FC561}"/>
              </a:ext>
            </a:extLst>
          </p:cNvPr>
          <p:cNvSpPr>
            <a:spLocks noGrp="1"/>
          </p:cNvSpPr>
          <p:nvPr>
            <p:ph type="title"/>
          </p:nvPr>
        </p:nvSpPr>
        <p:spPr>
          <a:xfrm>
            <a:off x="685800" y="159969"/>
            <a:ext cx="10515600" cy="731520"/>
          </a:xfrm>
        </p:spPr>
        <p:txBody>
          <a:bodyPr/>
          <a:lstStyle/>
          <a:p>
            <a:r>
              <a:rPr lang="en-US" dirty="0"/>
              <a:t>Main Components of the Field (not complete)</a:t>
            </a:r>
          </a:p>
        </p:txBody>
      </p:sp>
      <p:sp>
        <p:nvSpPr>
          <p:cNvPr id="3" name="Content Placeholder 2">
            <a:extLst>
              <a:ext uri="{FF2B5EF4-FFF2-40B4-BE49-F238E27FC236}">
                <a16:creationId xmlns:a16="http://schemas.microsoft.com/office/drawing/2014/main" id="{685B533B-51D9-CC30-54E3-E611E0A946C2}"/>
              </a:ext>
            </a:extLst>
          </p:cNvPr>
          <p:cNvSpPr>
            <a:spLocks noGrp="1"/>
          </p:cNvSpPr>
          <p:nvPr>
            <p:ph idx="1"/>
          </p:nvPr>
        </p:nvSpPr>
        <p:spPr>
          <a:xfrm>
            <a:off x="228600" y="609600"/>
            <a:ext cx="11277600" cy="4351338"/>
          </a:xfrm>
        </p:spPr>
        <p:txBody>
          <a:bodyPr/>
          <a:lstStyle/>
          <a:p>
            <a:r>
              <a:rPr lang="en-US" sz="2800" dirty="0"/>
              <a:t> Ethical use of Data/AI and “Bias”– Ethics and Data Science, 97 Things About Ethics Everyone in Data Science Should Know, Weapons of Math Destruction – Interpretative Field </a:t>
            </a:r>
          </a:p>
          <a:p>
            <a:pPr lvl="1"/>
            <a:r>
              <a:rPr lang="en-US" sz="2400" dirty="0"/>
              <a:t> Justice, Diversity, Equity and Inclusion – (JEDI)</a:t>
            </a:r>
          </a:p>
          <a:p>
            <a:r>
              <a:rPr lang="en-US" sz="2800" dirty="0"/>
              <a:t> Fairness of Machine Learning  - Practical Fairness </a:t>
            </a:r>
          </a:p>
          <a:p>
            <a:r>
              <a:rPr lang="en-US" sz="2800" dirty="0"/>
              <a:t> Human Centered Design - Designing Human-Centric AI Experiences: Applied UX Design for Artificial Intelligence</a:t>
            </a:r>
          </a:p>
          <a:p>
            <a:r>
              <a:rPr lang="en-US" sz="2800" dirty="0"/>
              <a:t> Interpretable AI - An Introduction to Machine Learning Interpretability, 2nd Edition</a:t>
            </a:r>
          </a:p>
          <a:p>
            <a:r>
              <a:rPr lang="en-US" sz="2800" dirty="0"/>
              <a:t> Data Policies and Governance – GDPR - </a:t>
            </a:r>
            <a:r>
              <a:rPr lang="en-US" sz="2800" dirty="0">
                <a:hlinkClick r:id="rId3"/>
              </a:rPr>
              <a:t>https://gdpr.eu/what-is-gdpr/</a:t>
            </a:r>
            <a:endParaRPr lang="en-US" sz="2800" dirty="0"/>
          </a:p>
        </p:txBody>
      </p:sp>
      <p:sp>
        <p:nvSpPr>
          <p:cNvPr id="4" name="Slide Number Placeholder 3">
            <a:extLst>
              <a:ext uri="{FF2B5EF4-FFF2-40B4-BE49-F238E27FC236}">
                <a16:creationId xmlns:a16="http://schemas.microsoft.com/office/drawing/2014/main" id="{C173B5E6-1373-A981-A636-DF7A7EFBABCD}"/>
              </a:ext>
            </a:extLst>
          </p:cNvPr>
          <p:cNvSpPr>
            <a:spLocks noGrp="1"/>
          </p:cNvSpPr>
          <p:nvPr>
            <p:ph type="sldNum" sz="quarter" idx="12"/>
          </p:nvPr>
        </p:nvSpPr>
        <p:spPr/>
        <p:txBody>
          <a:bodyPr/>
          <a:lstStyle/>
          <a:p>
            <a:fld id="{5ACD0CF0-90CC-9C41-A77B-2776398A8C8B}" type="slidenum">
              <a:rPr lang="en-US" smtClean="0"/>
              <a:pPr/>
              <a:t>3</a:t>
            </a:fld>
            <a:endParaRPr lang="en-US"/>
          </a:p>
        </p:txBody>
      </p:sp>
    </p:spTree>
    <p:extLst>
      <p:ext uri="{BB962C8B-B14F-4D97-AF65-F5344CB8AC3E}">
        <p14:creationId xmlns:p14="http://schemas.microsoft.com/office/powerpoint/2010/main" val="380318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1000"/>
                                        <p:tgtEl>
                                          <p:spTgt spid="3">
                                            <p:txEl>
                                              <p:pRg st="5" end="5"/>
                                            </p:txEl>
                                          </p:spTgt>
                                        </p:tgtEl>
                                      </p:cBhvr>
                                    </p:animEffect>
                                    <p:anim calcmode="lin" valueType="num">
                                      <p:cBhvr>
                                        <p:cTn id="4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9452" y="159440"/>
            <a:ext cx="11229975" cy="6555641"/>
          </a:xfrm>
          <a:prstGeom prst="rect">
            <a:avLst/>
          </a:prstGeom>
          <a:noFill/>
        </p:spPr>
        <p:txBody>
          <a:bodyPr wrap="square" rtlCol="0">
            <a:spAutoFit/>
          </a:bodyPr>
          <a:lstStyle/>
          <a:p>
            <a:r>
              <a:rPr lang="en-US" sz="2800" dirty="0">
                <a:solidFill>
                  <a:schemeClr val="accent2">
                    <a:lumMod val="50000"/>
                  </a:schemeClr>
                </a:solidFill>
                <a:latin typeface="Times New Roman" panose="02020603050405020304" pitchFamily="18" charset="0"/>
                <a:cs typeface="Times New Roman" panose="02020603050405020304" pitchFamily="18" charset="0"/>
              </a:rPr>
              <a:t>What does </a:t>
            </a:r>
            <a:r>
              <a:rPr lang="en-US" sz="2800" b="1" dirty="0">
                <a:solidFill>
                  <a:schemeClr val="accent2">
                    <a:lumMod val="50000"/>
                  </a:schemeClr>
                </a:solidFill>
                <a:latin typeface="Times New Roman" panose="02020603050405020304" pitchFamily="18" charset="0"/>
                <a:cs typeface="Times New Roman" panose="02020603050405020304" pitchFamily="18" charset="0"/>
              </a:rPr>
              <a:t>Machine Learning/AI Bias </a:t>
            </a:r>
            <a:r>
              <a:rPr lang="en-US" sz="2800" dirty="0">
                <a:solidFill>
                  <a:schemeClr val="accent2">
                    <a:lumMod val="50000"/>
                  </a:schemeClr>
                </a:solidFill>
                <a:latin typeface="Times New Roman" panose="02020603050405020304" pitchFamily="18" charset="0"/>
                <a:cs typeface="Times New Roman" panose="02020603050405020304" pitchFamily="18" charset="0"/>
              </a:rPr>
              <a:t>mean?</a:t>
            </a:r>
          </a:p>
          <a:p>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p>
            <a:pPr algn="ctr"/>
            <a:r>
              <a:rPr lang="en-US" sz="2800" dirty="0">
                <a:solidFill>
                  <a:schemeClr val="accent2">
                    <a:lumMod val="50000"/>
                  </a:schemeClr>
                </a:solidFill>
                <a:latin typeface="Times New Roman" panose="02020603050405020304" pitchFamily="18" charset="0"/>
                <a:cs typeface="Times New Roman" panose="02020603050405020304" pitchFamily="18" charset="0"/>
              </a:rPr>
              <a:t>Current dialogue around AI Bias </a:t>
            </a:r>
            <a:r>
              <a:rPr lang="en-US" sz="2800" b="1" dirty="0">
                <a:solidFill>
                  <a:srgbClr val="C00000"/>
                </a:solidFill>
                <a:latin typeface="Times New Roman" panose="02020603050405020304" pitchFamily="18" charset="0"/>
                <a:cs typeface="Times New Roman" panose="02020603050405020304" pitchFamily="18" charset="0"/>
              </a:rPr>
              <a:t>doesn’t</a:t>
            </a:r>
            <a:r>
              <a:rPr lang="en-US" sz="2800" dirty="0">
                <a:solidFill>
                  <a:schemeClr val="accent2">
                    <a:lumMod val="50000"/>
                  </a:schemeClr>
                </a:solidFill>
                <a:latin typeface="Times New Roman" panose="02020603050405020304" pitchFamily="18" charset="0"/>
                <a:cs typeface="Times New Roman" panose="02020603050405020304" pitchFamily="18" charset="0"/>
              </a:rPr>
              <a:t> speak to what is commonly referred to as </a:t>
            </a:r>
            <a:r>
              <a:rPr lang="en-US" sz="2800" b="1" dirty="0">
                <a:solidFill>
                  <a:srgbClr val="C00000"/>
                </a:solidFill>
                <a:latin typeface="Times New Roman" panose="02020603050405020304" pitchFamily="18" charset="0"/>
                <a:cs typeface="Times New Roman" panose="02020603050405020304" pitchFamily="18" charset="0"/>
              </a:rPr>
              <a:t>statistical bias </a:t>
            </a:r>
            <a:r>
              <a:rPr lang="en-US" sz="2800" dirty="0">
                <a:solidFill>
                  <a:schemeClr val="accent2">
                    <a:lumMod val="50000"/>
                  </a:schemeClr>
                </a:solidFill>
                <a:latin typeface="Times New Roman" panose="02020603050405020304" pitchFamily="18" charset="0"/>
                <a:cs typeface="Times New Roman" panose="02020603050405020304" pitchFamily="18" charset="0"/>
              </a:rPr>
              <a:t>(Mitchell’s first point) or </a:t>
            </a:r>
            <a:r>
              <a:rPr lang="en-US" sz="2800" b="1" dirty="0">
                <a:solidFill>
                  <a:srgbClr val="C00000"/>
                </a:solidFill>
                <a:latin typeface="Times New Roman" panose="02020603050405020304" pitchFamily="18" charset="0"/>
                <a:cs typeface="Times New Roman" panose="02020603050405020304" pitchFamily="18" charset="0"/>
              </a:rPr>
              <a:t>intentional bias </a:t>
            </a:r>
            <a:r>
              <a:rPr lang="en-US" sz="2800" dirty="0">
                <a:solidFill>
                  <a:schemeClr val="accent2">
                    <a:lumMod val="50000"/>
                  </a:schemeClr>
                </a:solidFill>
                <a:latin typeface="Times New Roman" panose="02020603050405020304" pitchFamily="18" charset="0"/>
                <a:cs typeface="Times New Roman" panose="02020603050405020304" pitchFamily="18" charset="0"/>
              </a:rPr>
              <a:t>(Mitchell’s second point.</a:t>
            </a:r>
          </a:p>
          <a:p>
            <a:pPr algn="ctr"/>
            <a:endParaRPr lang="en-US" sz="2800" dirty="0">
              <a:solidFill>
                <a:schemeClr val="accent2">
                  <a:lumMod val="50000"/>
                </a:schemeClr>
              </a:solidFill>
              <a:latin typeface="Times New Roman" panose="02020603050405020304" pitchFamily="18" charset="0"/>
              <a:cs typeface="Times New Roman" panose="02020603050405020304" pitchFamily="18" charset="0"/>
            </a:endParaRPr>
          </a:p>
          <a:p>
            <a:pPr algn="ctr"/>
            <a:r>
              <a:rPr lang="en-US" sz="2800" dirty="0">
                <a:solidFill>
                  <a:schemeClr val="accent2">
                    <a:lumMod val="50000"/>
                  </a:schemeClr>
                </a:solidFill>
                <a:latin typeface="Times New Roman" panose="02020603050405020304" pitchFamily="18" charset="0"/>
                <a:cs typeface="Times New Roman" panose="02020603050405020304" pitchFamily="18" charset="0"/>
              </a:rPr>
              <a:t>Instead the definition centers on </a:t>
            </a:r>
            <a:r>
              <a:rPr lang="en-US" sz="2800" b="1" dirty="0">
                <a:solidFill>
                  <a:srgbClr val="C00000"/>
                </a:solidFill>
                <a:latin typeface="Times New Roman" panose="02020603050405020304" pitchFamily="18" charset="0"/>
                <a:cs typeface="Times New Roman" panose="02020603050405020304" pitchFamily="18" charset="0"/>
              </a:rPr>
              <a:t>cognitive bias </a:t>
            </a:r>
            <a:r>
              <a:rPr lang="en-US" sz="2800" dirty="0">
                <a:solidFill>
                  <a:schemeClr val="accent2">
                    <a:lumMod val="50000"/>
                  </a:schemeClr>
                </a:solidFill>
                <a:latin typeface="Times New Roman" panose="02020603050405020304" pitchFamily="18" charset="0"/>
                <a:cs typeface="Times New Roman" panose="02020603050405020304" pitchFamily="18" charset="0"/>
              </a:rPr>
              <a:t>or </a:t>
            </a:r>
            <a:r>
              <a:rPr lang="en-US" sz="2800" b="1" dirty="0">
                <a:solidFill>
                  <a:srgbClr val="C00000"/>
                </a:solidFill>
                <a:latin typeface="Times New Roman" panose="02020603050405020304" pitchFamily="18" charset="0"/>
                <a:cs typeface="Times New Roman" panose="02020603050405020304" pitchFamily="18" charset="0"/>
              </a:rPr>
              <a:t>societal bias </a:t>
            </a:r>
            <a:r>
              <a:rPr lang="en-US" sz="2800" dirty="0">
                <a:solidFill>
                  <a:schemeClr val="accent2">
                    <a:lumMod val="50000"/>
                  </a:schemeClr>
                </a:solidFill>
                <a:latin typeface="Times New Roman" panose="02020603050405020304" pitchFamily="18" charset="0"/>
                <a:cs typeface="Times New Roman" panose="02020603050405020304" pitchFamily="18" charset="0"/>
              </a:rPr>
              <a:t>that gets replicated into data and trained in machine learning or AI algos.</a:t>
            </a:r>
          </a:p>
          <a:p>
            <a:pPr algn="ctr"/>
            <a:endParaRPr lang="en-US" sz="2800" dirty="0">
              <a:solidFill>
                <a:schemeClr val="accent2">
                  <a:lumMod val="50000"/>
                </a:schemeClr>
              </a:solidFill>
              <a:latin typeface="Times New Roman" panose="02020603050405020304" pitchFamily="18" charset="0"/>
              <a:cs typeface="Times New Roman" panose="02020603050405020304" pitchFamily="18" charset="0"/>
            </a:endParaRPr>
          </a:p>
          <a:p>
            <a:pPr algn="ctr"/>
            <a:r>
              <a:rPr lang="en-US" sz="2800" dirty="0">
                <a:solidFill>
                  <a:schemeClr val="accent2">
                    <a:lumMod val="50000"/>
                  </a:schemeClr>
                </a:solidFill>
                <a:latin typeface="Times New Roman" panose="02020603050405020304" pitchFamily="18" charset="0"/>
                <a:cs typeface="Times New Roman" panose="02020603050405020304" pitchFamily="18" charset="0"/>
              </a:rPr>
              <a:t>From our friends at Wiki: </a:t>
            </a:r>
          </a:p>
          <a:p>
            <a:pPr algn="ctr"/>
            <a:r>
              <a:rPr lang="en-US" sz="2400" b="1" dirty="0">
                <a:solidFill>
                  <a:schemeClr val="accent2">
                    <a:lumMod val="50000"/>
                  </a:schemeClr>
                </a:solidFill>
              </a:rPr>
              <a:t>“…</a:t>
            </a:r>
            <a:r>
              <a:rPr lang="en-US" sz="2400" dirty="0">
                <a:solidFill>
                  <a:schemeClr val="accent2">
                    <a:lumMod val="50000"/>
                  </a:schemeClr>
                </a:solidFill>
              </a:rPr>
              <a:t>systematic and repeatable </a:t>
            </a:r>
            <a:r>
              <a:rPr lang="en-US" sz="2400" b="1" dirty="0">
                <a:solidFill>
                  <a:srgbClr val="C00000"/>
                </a:solidFill>
              </a:rPr>
              <a:t>errors</a:t>
            </a:r>
            <a:r>
              <a:rPr lang="en-US" sz="2400" dirty="0">
                <a:solidFill>
                  <a:schemeClr val="accent2">
                    <a:lumMod val="50000"/>
                  </a:schemeClr>
                </a:solidFill>
              </a:rPr>
              <a:t> in a computer system that create </a:t>
            </a:r>
            <a:r>
              <a:rPr lang="en-US" sz="2400" b="1" dirty="0">
                <a:solidFill>
                  <a:srgbClr val="C00000"/>
                </a:solidFill>
              </a:rPr>
              <a:t>unfair outcomes</a:t>
            </a:r>
            <a:r>
              <a:rPr lang="en-US" sz="2400" dirty="0">
                <a:solidFill>
                  <a:schemeClr val="accent2">
                    <a:lumMod val="50000"/>
                  </a:schemeClr>
                </a:solidFill>
              </a:rPr>
              <a:t>…, including but not limited to the </a:t>
            </a:r>
            <a:r>
              <a:rPr lang="en-US" sz="2400" b="1" dirty="0">
                <a:solidFill>
                  <a:srgbClr val="C00000"/>
                </a:solidFill>
              </a:rPr>
              <a:t>design of the algorithm</a:t>
            </a:r>
            <a:r>
              <a:rPr lang="en-US" sz="2400" dirty="0">
                <a:solidFill>
                  <a:schemeClr val="accent2">
                    <a:lumMod val="50000"/>
                  </a:schemeClr>
                </a:solidFill>
              </a:rPr>
              <a:t> or the unintended or unanticipated use or </a:t>
            </a:r>
            <a:r>
              <a:rPr lang="en-US" sz="2400" b="1" dirty="0">
                <a:solidFill>
                  <a:srgbClr val="C00000"/>
                </a:solidFill>
              </a:rPr>
              <a:t>decisions</a:t>
            </a:r>
            <a:r>
              <a:rPr lang="en-US" sz="2400" dirty="0">
                <a:solidFill>
                  <a:schemeClr val="accent2">
                    <a:lumMod val="50000"/>
                  </a:schemeClr>
                </a:solidFill>
              </a:rPr>
              <a:t> relating to the way data is coded, collected, selected or used to train the algorithm.</a:t>
            </a:r>
          </a:p>
          <a:p>
            <a:pPr algn="ct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p>
            <a:pPr algn="ctr"/>
            <a:r>
              <a:rPr lang="en-US" sz="2400" dirty="0">
                <a:solidFill>
                  <a:schemeClr val="accent2">
                    <a:lumMod val="50000"/>
                  </a:schemeClr>
                </a:solidFill>
                <a:latin typeface="Times New Roman" panose="02020603050405020304" pitchFamily="18" charset="0"/>
                <a:cs typeface="Times New Roman" panose="02020603050405020304" pitchFamily="18" charset="0"/>
              </a:rPr>
              <a:t>…this eludes to another, Bias when Engineering ML Models</a:t>
            </a:r>
          </a:p>
        </p:txBody>
      </p:sp>
    </p:spTree>
    <p:extLst>
      <p:ext uri="{BB962C8B-B14F-4D97-AF65-F5344CB8AC3E}">
        <p14:creationId xmlns:p14="http://schemas.microsoft.com/office/powerpoint/2010/main" val="304225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4" end="4"/>
                                            </p:txEl>
                                          </p:spTgt>
                                        </p:tgtEl>
                                        <p:attrNameLst>
                                          <p:attrName>style.visibility</p:attrName>
                                        </p:attrNameLst>
                                      </p:cBhvr>
                                      <p:to>
                                        <p:strVal val="visible"/>
                                      </p:to>
                                    </p:set>
                                    <p:animEffect transition="in" filter="fade">
                                      <p:cBhvr>
                                        <p:cTn id="14" dur="1000"/>
                                        <p:tgtEl>
                                          <p:spTgt spid="5">
                                            <p:txEl>
                                              <p:pRg st="4" end="4"/>
                                            </p:txEl>
                                          </p:spTgt>
                                        </p:tgtEl>
                                      </p:cBhvr>
                                    </p:animEffect>
                                    <p:anim calcmode="lin" valueType="num">
                                      <p:cBhvr>
                                        <p:cTn id="15"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fade">
                                      <p:cBhvr>
                                        <p:cTn id="21" dur="1000"/>
                                        <p:tgtEl>
                                          <p:spTgt spid="5">
                                            <p:txEl>
                                              <p:pRg st="6" end="6"/>
                                            </p:txEl>
                                          </p:spTgt>
                                        </p:tgtEl>
                                      </p:cBhvr>
                                    </p:animEffect>
                                    <p:anim calcmode="lin" valueType="num">
                                      <p:cBhvr>
                                        <p:cTn id="22"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fade">
                                      <p:cBhvr>
                                        <p:cTn id="28" dur="1000"/>
                                        <p:tgtEl>
                                          <p:spTgt spid="5">
                                            <p:txEl>
                                              <p:pRg st="7" end="7"/>
                                            </p:txEl>
                                          </p:spTgt>
                                        </p:tgtEl>
                                      </p:cBhvr>
                                    </p:animEffect>
                                    <p:anim calcmode="lin" valueType="num">
                                      <p:cBhvr>
                                        <p:cTn id="29"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animEffect transition="in" filter="fade">
                                      <p:cBhvr>
                                        <p:cTn id="35" dur="1000"/>
                                        <p:tgtEl>
                                          <p:spTgt spid="5">
                                            <p:txEl>
                                              <p:pRg st="9" end="9"/>
                                            </p:txEl>
                                          </p:spTgt>
                                        </p:tgtEl>
                                      </p:cBhvr>
                                    </p:animEffect>
                                    <p:anim calcmode="lin" valueType="num">
                                      <p:cBhvr>
                                        <p:cTn id="36"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758" y="-80302"/>
            <a:ext cx="11229975" cy="7078861"/>
          </a:xfrm>
          <a:prstGeom prst="rect">
            <a:avLst/>
          </a:prstGeom>
          <a:noFill/>
        </p:spPr>
        <p:txBody>
          <a:bodyPr wrap="square" rtlCol="0">
            <a:spAutoFit/>
          </a:bodyPr>
          <a:lstStyle/>
          <a:p>
            <a:r>
              <a:rPr lang="en-US" sz="2800" dirty="0">
                <a:solidFill>
                  <a:schemeClr val="accent2">
                    <a:lumMod val="50000"/>
                  </a:schemeClr>
                </a:solidFill>
                <a:latin typeface="Times New Roman" panose="02020603050405020304" pitchFamily="18" charset="0"/>
                <a:cs typeface="Times New Roman" panose="02020603050405020304" pitchFamily="18" charset="0"/>
              </a:rPr>
              <a:t>This gives us with several forms of “bias” (not mutually exclusive):</a:t>
            </a:r>
          </a:p>
          <a:p>
            <a:endParaRPr lang="en-US" dirty="0">
              <a:solidFill>
                <a:schemeClr val="accent2">
                  <a:lumMod val="50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600" b="1" dirty="0">
                <a:solidFill>
                  <a:schemeClr val="accent2">
                    <a:lumMod val="50000"/>
                  </a:schemeClr>
                </a:solidFill>
                <a:latin typeface="Times New Roman" panose="02020603050405020304" pitchFamily="18" charset="0"/>
                <a:cs typeface="Times New Roman" panose="02020603050405020304" pitchFamily="18" charset="0"/>
              </a:rPr>
              <a:t>Statistical Bias </a:t>
            </a:r>
            <a:r>
              <a:rPr lang="en-US" sz="2600" dirty="0">
                <a:solidFill>
                  <a:schemeClr val="accent2">
                    <a:lumMod val="50000"/>
                  </a:schemeClr>
                </a:solidFill>
                <a:latin typeface="Times New Roman" panose="02020603050405020304" pitchFamily="18" charset="0"/>
                <a:cs typeface="Times New Roman" panose="02020603050405020304" pitchFamily="18" charset="0"/>
              </a:rPr>
              <a:t>– Mathematically necessary to generalize outcomes to new examples (bias/variance tradeoff)</a:t>
            </a:r>
          </a:p>
          <a:p>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600" b="1" dirty="0">
                <a:solidFill>
                  <a:schemeClr val="accent2">
                    <a:lumMod val="50000"/>
                  </a:schemeClr>
                </a:solidFill>
                <a:latin typeface="Times New Roman" panose="02020603050405020304" pitchFamily="18" charset="0"/>
                <a:cs typeface="Times New Roman" panose="02020603050405020304" pitchFamily="18" charset="0"/>
              </a:rPr>
              <a:t>Conscious Bias </a:t>
            </a:r>
            <a:r>
              <a:rPr lang="en-US" sz="2600" dirty="0">
                <a:solidFill>
                  <a:schemeClr val="accent2">
                    <a:lumMod val="50000"/>
                  </a:schemeClr>
                </a:solidFill>
                <a:latin typeface="Times New Roman" panose="02020603050405020304" pitchFamily="18" charset="0"/>
                <a:cs typeface="Times New Roman" panose="02020603050405020304" pitchFamily="18" charset="0"/>
              </a:rPr>
              <a:t>– Bad actors</a:t>
            </a:r>
          </a:p>
          <a:p>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600" b="1" dirty="0">
                <a:solidFill>
                  <a:schemeClr val="accent2">
                    <a:lumMod val="50000"/>
                  </a:schemeClr>
                </a:solidFill>
                <a:latin typeface="Times New Roman" panose="02020603050405020304" pitchFamily="18" charset="0"/>
                <a:cs typeface="Times New Roman" panose="02020603050405020304" pitchFamily="18" charset="0"/>
              </a:rPr>
              <a:t> Cognitive Bias </a:t>
            </a:r>
            <a:r>
              <a:rPr lang="en-US" sz="2600" dirty="0">
                <a:solidFill>
                  <a:schemeClr val="accent2">
                    <a:lumMod val="50000"/>
                  </a:schemeClr>
                </a:solidFill>
                <a:latin typeface="Times New Roman" panose="02020603050405020304" pitchFamily="18" charset="0"/>
                <a:cs typeface="Times New Roman" panose="02020603050405020304" pitchFamily="18" charset="0"/>
              </a:rPr>
              <a:t>– Behavioral economics - humans do not make rational decision but are instead influenced by their environments. Replicated into datasets and learned by models.</a:t>
            </a:r>
            <a:r>
              <a:rPr lang="en-US" sz="2600" baseline="30000" dirty="0">
                <a:solidFill>
                  <a:schemeClr val="accent2">
                    <a:lumMod val="50000"/>
                  </a:schemeClr>
                </a:solidFill>
                <a:latin typeface="Times New Roman" panose="02020603050405020304" pitchFamily="18" charset="0"/>
                <a:cs typeface="Times New Roman" panose="02020603050405020304" pitchFamily="18" charset="0"/>
              </a:rPr>
              <a:t> 2</a:t>
            </a:r>
            <a:r>
              <a:rPr lang="en-US" sz="2600" dirty="0">
                <a:solidFill>
                  <a:schemeClr val="accent2">
                    <a:lumMod val="50000"/>
                  </a:schemeClr>
                </a:solidFill>
                <a:latin typeface="Times New Roman" panose="02020603050405020304" pitchFamily="18" charset="0"/>
                <a:cs typeface="Times New Roman" panose="02020603050405020304" pitchFamily="18" charset="0"/>
              </a:rPr>
              <a:t> </a:t>
            </a:r>
          </a:p>
          <a:p>
            <a:pPr marL="914400" lvl="1" indent="-457200">
              <a:buFont typeface="Wingdings" panose="05000000000000000000" pitchFamily="2" charset="2"/>
              <a:buChar char="v"/>
            </a:pPr>
            <a:r>
              <a:rPr lang="en-US" sz="2600" dirty="0">
                <a:solidFill>
                  <a:schemeClr val="accent2">
                    <a:lumMod val="50000"/>
                  </a:schemeClr>
                </a:solidFill>
                <a:latin typeface="Times New Roman" panose="02020603050405020304" pitchFamily="18" charset="0"/>
                <a:cs typeface="Times New Roman" panose="02020603050405020304" pitchFamily="18" charset="0"/>
              </a:rPr>
              <a:t>Perceptual distortion, bad judgement, illogical interpretation or simply acting irrational. </a:t>
            </a:r>
          </a:p>
          <a:p>
            <a:pPr lvl="1"/>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600" b="1" dirty="0">
                <a:solidFill>
                  <a:schemeClr val="accent2">
                    <a:lumMod val="50000"/>
                  </a:schemeClr>
                </a:solidFill>
                <a:latin typeface="Times New Roman" panose="02020603050405020304" pitchFamily="18" charset="0"/>
                <a:cs typeface="Times New Roman" panose="02020603050405020304" pitchFamily="18" charset="0"/>
              </a:rPr>
              <a:t>Engineering of ML Bias </a:t>
            </a:r>
            <a:r>
              <a:rPr lang="en-US" sz="2600" dirty="0">
                <a:solidFill>
                  <a:schemeClr val="accent2">
                    <a:lumMod val="50000"/>
                  </a:schemeClr>
                </a:solidFill>
                <a:latin typeface="Times New Roman" panose="02020603050405020304" pitchFamily="18" charset="0"/>
                <a:cs typeface="Times New Roman" panose="02020603050405020304" pitchFamily="18" charset="0"/>
              </a:rPr>
              <a:t>– Building of the machines that are flawed; model selection, sampling error, evaluation bias, aggregate bias…etc. </a:t>
            </a:r>
            <a:r>
              <a:rPr lang="en-US" dirty="0">
                <a:solidFill>
                  <a:schemeClr val="accent2">
                    <a:lumMod val="50000"/>
                  </a:schemeClr>
                </a:solidFill>
                <a:latin typeface="Times New Roman" panose="02020603050405020304" pitchFamily="18" charset="0"/>
                <a:cs typeface="Times New Roman" panose="02020603050405020304" pitchFamily="18" charset="0"/>
              </a:rPr>
              <a:t>See</a:t>
            </a:r>
            <a:r>
              <a:rPr lang="en-US" sz="2800" dirty="0">
                <a:solidFill>
                  <a:schemeClr val="accent2">
                    <a:lumMod val="50000"/>
                  </a:schemeClr>
                </a:solidFill>
                <a:latin typeface="Times New Roman" panose="02020603050405020304" pitchFamily="18" charset="0"/>
                <a:cs typeface="Times New Roman" panose="02020603050405020304" pitchFamily="18" charset="0"/>
              </a:rPr>
              <a:t> </a:t>
            </a:r>
            <a:r>
              <a:rPr lang="en-US" dirty="0">
                <a:solidFill>
                  <a:schemeClr val="accent2">
                    <a:lumMod val="50000"/>
                  </a:schemeClr>
                </a:solidFill>
                <a:latin typeface="Times New Roman" panose="02020603050405020304" pitchFamily="18" charset="0"/>
                <a:cs typeface="Times New Roman" panose="02020603050405020304" pitchFamily="18" charset="0"/>
              </a:rPr>
              <a:t>Survey on Machine Learning Bias by MEHRABI, MORSTATTER, SAXENA, LERMAN, and GALSTYAN, retrieved from: </a:t>
            </a:r>
            <a:r>
              <a:rPr lang="en-US" dirty="0">
                <a:solidFill>
                  <a:schemeClr val="accent2">
                    <a:lumMod val="50000"/>
                  </a:schemeClr>
                </a:solidFill>
                <a:latin typeface="Times New Roman" panose="02020603050405020304" pitchFamily="18" charset="0"/>
                <a:cs typeface="Times New Roman" panose="02020603050405020304" pitchFamily="18" charset="0"/>
                <a:hlinkClick r:id="rId3"/>
              </a:rPr>
              <a:t>https://arxiv.org/pdf/1908.09635.pdf</a:t>
            </a:r>
            <a:r>
              <a:rPr lang="en-US" dirty="0">
                <a:solidFill>
                  <a:schemeClr val="accent2">
                    <a:lumMod val="50000"/>
                  </a:schemeClr>
                </a:solidFill>
                <a:latin typeface="Times New Roman" panose="02020603050405020304" pitchFamily="18" charset="0"/>
                <a:cs typeface="Times New Roman" panose="02020603050405020304" pitchFamily="18" charset="0"/>
              </a:rPr>
              <a:t> for more information on types of bias. </a:t>
            </a:r>
          </a:p>
          <a:p>
            <a:pPr marL="457200" indent="-457200">
              <a:buFont typeface="Wingdings" panose="05000000000000000000" pitchFamily="2" charset="2"/>
              <a:buChar char="Ø"/>
            </a:pPr>
            <a:endParaRPr lang="en-US" sz="28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F64478F-ACDB-42AE-9EC6-157884C3369E}"/>
              </a:ext>
            </a:extLst>
          </p:cNvPr>
          <p:cNvSpPr txBox="1"/>
          <p:nvPr/>
        </p:nvSpPr>
        <p:spPr>
          <a:xfrm>
            <a:off x="134179" y="6538699"/>
            <a:ext cx="9572625" cy="261610"/>
          </a:xfrm>
          <a:prstGeom prst="rect">
            <a:avLst/>
          </a:prstGeom>
          <a:noFill/>
        </p:spPr>
        <p:txBody>
          <a:bodyPr wrap="square" rtlCol="0">
            <a:spAutoFit/>
          </a:bodyPr>
          <a:lstStyle/>
          <a:p>
            <a:r>
              <a:rPr lang="en-US" sz="1100" dirty="0" err="1"/>
              <a:t>Kahneman</a:t>
            </a:r>
            <a:r>
              <a:rPr lang="en-US" sz="1100" dirty="0"/>
              <a:t>, D.; </a:t>
            </a:r>
            <a:r>
              <a:rPr lang="en-US" sz="1100" dirty="0" err="1"/>
              <a:t>Tversky</a:t>
            </a:r>
            <a:r>
              <a:rPr lang="en-US" sz="1100" dirty="0"/>
              <a:t>, A. (1972). "Subjective probability: A judgment of representativeness". Cognitive Psychology.  </a:t>
            </a:r>
          </a:p>
        </p:txBody>
      </p:sp>
    </p:spTree>
    <p:extLst>
      <p:ext uri="{BB962C8B-B14F-4D97-AF65-F5344CB8AC3E}">
        <p14:creationId xmlns:p14="http://schemas.microsoft.com/office/powerpoint/2010/main" val="217577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4" end="4"/>
                                            </p:txEl>
                                          </p:spTgt>
                                        </p:tgtEl>
                                        <p:attrNameLst>
                                          <p:attrName>style.visibility</p:attrName>
                                        </p:attrNameLst>
                                      </p:cBhvr>
                                      <p:to>
                                        <p:strVal val="visible"/>
                                      </p:to>
                                    </p:set>
                                    <p:animEffect transition="in" filter="fade">
                                      <p:cBhvr>
                                        <p:cTn id="14" dur="1000"/>
                                        <p:tgtEl>
                                          <p:spTgt spid="5">
                                            <p:txEl>
                                              <p:pRg st="4" end="4"/>
                                            </p:txEl>
                                          </p:spTgt>
                                        </p:tgtEl>
                                      </p:cBhvr>
                                    </p:animEffect>
                                    <p:anim calcmode="lin" valueType="num">
                                      <p:cBhvr>
                                        <p:cTn id="15"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fade">
                                      <p:cBhvr>
                                        <p:cTn id="21" dur="1000"/>
                                        <p:tgtEl>
                                          <p:spTgt spid="5">
                                            <p:txEl>
                                              <p:pRg st="6" end="6"/>
                                            </p:txEl>
                                          </p:spTgt>
                                        </p:tgtEl>
                                      </p:cBhvr>
                                    </p:animEffect>
                                    <p:anim calcmode="lin" valueType="num">
                                      <p:cBhvr>
                                        <p:cTn id="22"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6" end="6"/>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5">
                                            <p:txEl>
                                              <p:pRg st="7" end="7"/>
                                            </p:txEl>
                                          </p:spTgt>
                                        </p:tgtEl>
                                        <p:attrNameLst>
                                          <p:attrName>style.visibility</p:attrName>
                                        </p:attrNameLst>
                                      </p:cBhvr>
                                      <p:to>
                                        <p:strVal val="visible"/>
                                      </p:to>
                                    </p:set>
                                    <p:animEffect transition="in" filter="fade">
                                      <p:cBhvr>
                                        <p:cTn id="26" dur="1000"/>
                                        <p:tgtEl>
                                          <p:spTgt spid="5">
                                            <p:txEl>
                                              <p:pRg st="7" end="7"/>
                                            </p:txEl>
                                          </p:spTgt>
                                        </p:tgtEl>
                                      </p:cBhvr>
                                    </p:animEffect>
                                    <p:anim calcmode="lin" valueType="num">
                                      <p:cBhvr>
                                        <p:cTn id="27"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animEffect transition="in" filter="fade">
                                      <p:cBhvr>
                                        <p:cTn id="33" dur="1000"/>
                                        <p:tgtEl>
                                          <p:spTgt spid="5">
                                            <p:txEl>
                                              <p:pRg st="9" end="9"/>
                                            </p:txEl>
                                          </p:spTgt>
                                        </p:tgtEl>
                                      </p:cBhvr>
                                    </p:animEffect>
                                    <p:anim calcmode="lin" valueType="num">
                                      <p:cBhvr>
                                        <p:cTn id="34"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35"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451160-F4C2-90DD-23EB-7089566F5CD3}"/>
              </a:ext>
            </a:extLst>
          </p:cNvPr>
          <p:cNvSpPr txBox="1"/>
          <p:nvPr/>
        </p:nvSpPr>
        <p:spPr>
          <a:xfrm>
            <a:off x="89452" y="159440"/>
            <a:ext cx="11229975" cy="4278094"/>
          </a:xfrm>
          <a:prstGeom prst="rect">
            <a:avLst/>
          </a:prstGeom>
          <a:noFill/>
        </p:spPr>
        <p:txBody>
          <a:bodyPr wrap="square" rtlCol="0">
            <a:spAutoFit/>
          </a:bodyPr>
          <a:lstStyle/>
          <a:p>
            <a:r>
              <a:rPr lang="en-US" sz="2800" dirty="0">
                <a:solidFill>
                  <a:schemeClr val="accent2">
                    <a:lumMod val="50000"/>
                  </a:schemeClr>
                </a:solidFill>
                <a:latin typeface="Times New Roman" panose="02020603050405020304" pitchFamily="18" charset="0"/>
                <a:cs typeface="Times New Roman" panose="02020603050405020304" pitchFamily="18" charset="0"/>
              </a:rPr>
              <a:t>Data is also a huge issue…maybe the largest and least discussed. </a:t>
            </a:r>
          </a:p>
          <a:p>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800" dirty="0">
                <a:solidFill>
                  <a:schemeClr val="accent2">
                    <a:lumMod val="50000"/>
                  </a:schemeClr>
                </a:solidFill>
                <a:latin typeface="Times New Roman" panose="02020603050405020304" pitchFamily="18" charset="0"/>
                <a:cs typeface="Times New Roman" panose="02020603050405020304" pitchFamily="18" charset="0"/>
              </a:rPr>
              <a:t>  </a:t>
            </a:r>
            <a:r>
              <a:rPr lang="en-US" sz="2800" dirty="0">
                <a:solidFill>
                  <a:schemeClr val="accent2">
                    <a:lumMod val="50000"/>
                  </a:schemeClr>
                </a:solidFill>
                <a:latin typeface="Times New Roman" panose="02020603050405020304" pitchFamily="18" charset="0"/>
                <a:cs typeface="Times New Roman" panose="02020603050405020304" pitchFamily="18" charset="0"/>
                <a:hlinkClick r:id="rId2"/>
              </a:rPr>
              <a:t>“GIGO”</a:t>
            </a:r>
            <a:endParaRPr lang="en-US" sz="2800" dirty="0">
              <a:solidFill>
                <a:schemeClr val="accent2">
                  <a:lumMod val="50000"/>
                </a:schemeClr>
              </a:solidFill>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v"/>
            </a:pPr>
            <a:r>
              <a:rPr lang="en-US" sz="2800" dirty="0">
                <a:solidFill>
                  <a:schemeClr val="accent2">
                    <a:lumMod val="50000"/>
                  </a:schemeClr>
                </a:solidFill>
                <a:latin typeface="Times New Roman" panose="02020603050405020304" pitchFamily="18" charset="0"/>
                <a:cs typeface="Times New Roman" panose="02020603050405020304" pitchFamily="18" charset="0"/>
              </a:rPr>
              <a:t>Noisy Datasets</a:t>
            </a:r>
          </a:p>
          <a:p>
            <a:pPr marL="914400" lvl="1" indent="-457200">
              <a:buFont typeface="Wingdings" panose="05000000000000000000" pitchFamily="2" charset="2"/>
              <a:buChar char="v"/>
            </a:pPr>
            <a:r>
              <a:rPr lang="en-US" sz="2800" dirty="0">
                <a:solidFill>
                  <a:schemeClr val="accent2">
                    <a:lumMod val="50000"/>
                  </a:schemeClr>
                </a:solidFill>
                <a:latin typeface="Times New Roman" panose="02020603050405020304" pitchFamily="18" charset="0"/>
                <a:cs typeface="Times New Roman" panose="02020603050405020304" pitchFamily="18" charset="0"/>
              </a:rPr>
              <a:t>Lack of samples (small n)</a:t>
            </a:r>
          </a:p>
          <a:p>
            <a:pPr marL="914400" lvl="1" indent="-457200">
              <a:buFont typeface="Wingdings" panose="05000000000000000000" pitchFamily="2" charset="2"/>
              <a:buChar char="v"/>
            </a:pPr>
            <a:r>
              <a:rPr lang="en-US" sz="2800" dirty="0">
                <a:solidFill>
                  <a:schemeClr val="accent2">
                    <a:lumMod val="50000"/>
                  </a:schemeClr>
                </a:solidFill>
                <a:latin typeface="Times New Roman" panose="02020603050405020304" pitchFamily="18" charset="0"/>
                <a:cs typeface="Times New Roman" panose="02020603050405020304" pitchFamily="18" charset="0"/>
              </a:rPr>
              <a:t>Imbalanced Datasets </a:t>
            </a:r>
          </a:p>
          <a:p>
            <a:pPr marL="914400" lvl="1" indent="-457200">
              <a:buFont typeface="Wingdings" panose="05000000000000000000" pitchFamily="2" charset="2"/>
              <a:buChar char="v"/>
            </a:pPr>
            <a:r>
              <a:rPr lang="en-US" sz="2800" dirty="0">
                <a:solidFill>
                  <a:schemeClr val="accent2">
                    <a:lumMod val="50000"/>
                  </a:schemeClr>
                </a:solidFill>
                <a:latin typeface="Times New Roman" panose="02020603050405020304" pitchFamily="18" charset="0"/>
                <a:cs typeface="Times New Roman" panose="02020603050405020304" pitchFamily="18" charset="0"/>
              </a:rPr>
              <a:t>Mislabeled or Misleading or Missing </a:t>
            </a:r>
          </a:p>
          <a:p>
            <a:pPr marL="914400" lvl="1" indent="-457200">
              <a:buFont typeface="Wingdings" panose="05000000000000000000" pitchFamily="2" charset="2"/>
              <a:buChar char="v"/>
            </a:pPr>
            <a:r>
              <a:rPr lang="en-US" sz="2800" dirty="0">
                <a:solidFill>
                  <a:schemeClr val="accent2">
                    <a:lumMod val="50000"/>
                  </a:schemeClr>
                </a:solidFill>
                <a:latin typeface="Times New Roman" panose="02020603050405020304" pitchFamily="18" charset="0"/>
                <a:cs typeface="Times New Roman" panose="02020603050405020304" pitchFamily="18" charset="0"/>
              </a:rPr>
              <a:t>Curse of Dimensionality</a:t>
            </a:r>
          </a:p>
          <a:p>
            <a:pPr marL="914400" lvl="1" indent="-457200">
              <a:buFont typeface="Wingdings" panose="05000000000000000000" pitchFamily="2" charset="2"/>
              <a:buChar char="v"/>
            </a:pPr>
            <a:r>
              <a:rPr lang="en-US" sz="2800" dirty="0">
                <a:solidFill>
                  <a:schemeClr val="accent2">
                    <a:lumMod val="50000"/>
                  </a:schemeClr>
                </a:solidFill>
                <a:latin typeface="Times New Roman" panose="02020603050405020304" pitchFamily="18" charset="0"/>
                <a:cs typeface="Times New Roman" panose="02020603050405020304" pitchFamily="18" charset="0"/>
              </a:rPr>
              <a:t>What else?  </a:t>
            </a:r>
          </a:p>
          <a:p>
            <a:pPr lvl="1"/>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7B9D9B6-9BDD-3D5A-A5A8-DB182C1B8C2D}"/>
              </a:ext>
            </a:extLst>
          </p:cNvPr>
          <p:cNvSpPr txBox="1"/>
          <p:nvPr/>
        </p:nvSpPr>
        <p:spPr>
          <a:xfrm>
            <a:off x="457200" y="6324600"/>
            <a:ext cx="1219200" cy="369332"/>
          </a:xfrm>
          <a:prstGeom prst="rect">
            <a:avLst/>
          </a:prstGeom>
          <a:noFill/>
        </p:spPr>
        <p:txBody>
          <a:bodyPr wrap="square" rtlCol="0">
            <a:spAutoFit/>
          </a:bodyPr>
          <a:lstStyle/>
          <a:p>
            <a:r>
              <a:rPr lang="en-US" dirty="0"/>
              <a:t>TPS</a:t>
            </a:r>
          </a:p>
        </p:txBody>
      </p:sp>
    </p:spTree>
    <p:extLst>
      <p:ext uri="{BB962C8B-B14F-4D97-AF65-F5344CB8AC3E}">
        <p14:creationId xmlns:p14="http://schemas.microsoft.com/office/powerpoint/2010/main" val="255913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Effect transition="in" filter="fade">
                                      <p:cBhvr>
                                        <p:cTn id="14" dur="1000"/>
                                        <p:tgtEl>
                                          <p:spTgt spid="4">
                                            <p:txEl>
                                              <p:pRg st="3" end="3"/>
                                            </p:txEl>
                                          </p:spTgt>
                                        </p:tgtEl>
                                      </p:cBhvr>
                                    </p:animEffect>
                                    <p:anim calcmode="lin" valueType="num">
                                      <p:cBhvr>
                                        <p:cTn id="1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1000"/>
                                        <p:tgtEl>
                                          <p:spTgt spid="4">
                                            <p:txEl>
                                              <p:pRg st="4" end="4"/>
                                            </p:txEl>
                                          </p:spTgt>
                                        </p:tgtEl>
                                      </p:cBhvr>
                                    </p:animEffect>
                                    <p:anim calcmode="lin" valueType="num">
                                      <p:cBhvr>
                                        <p:cTn id="2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1000"/>
                                        <p:tgtEl>
                                          <p:spTgt spid="4">
                                            <p:txEl>
                                              <p:pRg st="5" end="5"/>
                                            </p:txEl>
                                          </p:spTgt>
                                        </p:tgtEl>
                                      </p:cBhvr>
                                    </p:animEffect>
                                    <p:anim calcmode="lin" valueType="num">
                                      <p:cBhvr>
                                        <p:cTn id="29"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1000"/>
                                        <p:tgtEl>
                                          <p:spTgt spid="4">
                                            <p:txEl>
                                              <p:pRg st="6" end="6"/>
                                            </p:txEl>
                                          </p:spTgt>
                                        </p:tgtEl>
                                      </p:cBhvr>
                                    </p:animEffect>
                                    <p:anim calcmode="lin" valueType="num">
                                      <p:cBhvr>
                                        <p:cTn id="36"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1000"/>
                                        <p:tgtEl>
                                          <p:spTgt spid="4">
                                            <p:txEl>
                                              <p:pRg st="7" end="7"/>
                                            </p:txEl>
                                          </p:spTgt>
                                        </p:tgtEl>
                                      </p:cBhvr>
                                    </p:animEffect>
                                    <p:anim calcmode="lin" valueType="num">
                                      <p:cBhvr>
                                        <p:cTn id="43"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Effect transition="in" filter="fade">
                                      <p:cBhvr>
                                        <p:cTn id="49" dur="1000"/>
                                        <p:tgtEl>
                                          <p:spTgt spid="4">
                                            <p:txEl>
                                              <p:pRg st="8" end="8"/>
                                            </p:txEl>
                                          </p:spTgt>
                                        </p:tgtEl>
                                      </p:cBhvr>
                                    </p:animEffect>
                                    <p:anim calcmode="lin" valueType="num">
                                      <p:cBhvr>
                                        <p:cTn id="50"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758" y="-80302"/>
            <a:ext cx="11229975" cy="5878532"/>
          </a:xfrm>
          <a:prstGeom prst="rect">
            <a:avLst/>
          </a:prstGeom>
          <a:noFill/>
        </p:spPr>
        <p:txBody>
          <a:bodyPr wrap="square" rtlCol="0">
            <a:spAutoFit/>
          </a:bodyPr>
          <a:lstStyle/>
          <a:p>
            <a:r>
              <a:rPr lang="en-US" sz="2800" dirty="0">
                <a:solidFill>
                  <a:schemeClr val="accent2">
                    <a:lumMod val="50000"/>
                  </a:schemeClr>
                </a:solidFill>
                <a:latin typeface="Times New Roman" panose="02020603050405020304" pitchFamily="18" charset="0"/>
                <a:cs typeface="Times New Roman" panose="02020603050405020304" pitchFamily="18" charset="0"/>
              </a:rPr>
              <a:t>This gives us with several forms of “bias” (not mutually exclusive):</a:t>
            </a:r>
          </a:p>
          <a:p>
            <a:endParaRPr lang="en-US" dirty="0">
              <a:solidFill>
                <a:schemeClr val="accent2">
                  <a:lumMod val="50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600" b="1" dirty="0">
                <a:solidFill>
                  <a:schemeClr val="accent2">
                    <a:lumMod val="50000"/>
                  </a:schemeClr>
                </a:solidFill>
                <a:latin typeface="Times New Roman" panose="02020603050405020304" pitchFamily="18" charset="0"/>
                <a:cs typeface="Times New Roman" panose="02020603050405020304" pitchFamily="18" charset="0"/>
              </a:rPr>
              <a:t>Statistical Bias </a:t>
            </a:r>
          </a:p>
          <a:p>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p>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600" b="1" dirty="0">
                <a:solidFill>
                  <a:schemeClr val="accent2">
                    <a:lumMod val="50000"/>
                  </a:schemeClr>
                </a:solidFill>
                <a:latin typeface="Times New Roman" panose="02020603050405020304" pitchFamily="18" charset="0"/>
                <a:cs typeface="Times New Roman" panose="02020603050405020304" pitchFamily="18" charset="0"/>
              </a:rPr>
              <a:t>Conscious Bias</a:t>
            </a:r>
          </a:p>
          <a:p>
            <a:r>
              <a:rPr lang="en-US" sz="2600" b="1" dirty="0">
                <a:solidFill>
                  <a:schemeClr val="accent2">
                    <a:lumMod val="50000"/>
                  </a:schemeClr>
                </a:solidFill>
                <a:latin typeface="Times New Roman" panose="02020603050405020304" pitchFamily="18" charset="0"/>
                <a:cs typeface="Times New Roman" panose="02020603050405020304" pitchFamily="18" charset="0"/>
              </a:rPr>
              <a:t> </a:t>
            </a:r>
          </a:p>
          <a:p>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600" b="1" dirty="0">
                <a:solidFill>
                  <a:schemeClr val="accent2">
                    <a:lumMod val="50000"/>
                  </a:schemeClr>
                </a:solidFill>
                <a:latin typeface="Times New Roman" panose="02020603050405020304" pitchFamily="18" charset="0"/>
                <a:cs typeface="Times New Roman" panose="02020603050405020304" pitchFamily="18" charset="0"/>
              </a:rPr>
              <a:t> Cognitive Bias</a:t>
            </a:r>
          </a:p>
          <a:p>
            <a:pPr marL="342900" indent="-342900">
              <a:buFont typeface="Wingdings" panose="05000000000000000000" pitchFamily="2" charset="2"/>
              <a:buChar char="Ø"/>
            </a:pPr>
            <a:endParaRPr lang="en-US" sz="2600" b="1" dirty="0">
              <a:solidFill>
                <a:schemeClr val="accent2">
                  <a:lumMod val="50000"/>
                </a:schemeClr>
              </a:solidFill>
              <a:latin typeface="Times New Roman" panose="02020603050405020304" pitchFamily="18" charset="0"/>
              <a:cs typeface="Times New Roman" panose="02020603050405020304" pitchFamily="18" charset="0"/>
            </a:endParaRPr>
          </a:p>
          <a:p>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600" b="1" dirty="0">
                <a:solidFill>
                  <a:schemeClr val="accent2">
                    <a:lumMod val="50000"/>
                  </a:schemeClr>
                </a:solidFill>
                <a:latin typeface="Times New Roman" panose="02020603050405020304" pitchFamily="18" charset="0"/>
                <a:cs typeface="Times New Roman" panose="02020603050405020304" pitchFamily="18" charset="0"/>
              </a:rPr>
              <a:t>Engineering of ML Bias</a:t>
            </a:r>
          </a:p>
          <a:p>
            <a:pPr marL="457200" indent="-457200">
              <a:buFont typeface="Wingdings" panose="05000000000000000000" pitchFamily="2" charset="2"/>
              <a:buChar char="Ø"/>
            </a:pPr>
            <a:endParaRPr lang="en-US" sz="2600" b="1" dirty="0">
              <a:solidFill>
                <a:schemeClr val="accent2">
                  <a:lumMod val="50000"/>
                </a:schemeClr>
              </a:solidFill>
              <a:latin typeface="Times New Roman" panose="02020603050405020304" pitchFamily="18" charset="0"/>
              <a:cs typeface="Times New Roman" panose="02020603050405020304" pitchFamily="18" charset="0"/>
            </a:endParaRPr>
          </a:p>
          <a:p>
            <a:endParaRPr lang="en-US" sz="2600" b="1" dirty="0">
              <a:solidFill>
                <a:schemeClr val="accent2">
                  <a:lumMod val="50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600" b="1" dirty="0">
                <a:solidFill>
                  <a:schemeClr val="accent2">
                    <a:lumMod val="50000"/>
                  </a:schemeClr>
                </a:solidFill>
                <a:latin typeface="Times New Roman" panose="02020603050405020304" pitchFamily="18" charset="0"/>
                <a:cs typeface="Times New Roman" panose="02020603050405020304" pitchFamily="18" charset="0"/>
              </a:rPr>
              <a:t>GIGO </a:t>
            </a:r>
            <a:endParaRPr lang="en-US" sz="2800" dirty="0">
              <a:solidFill>
                <a:schemeClr val="accent2">
                  <a:lumMod val="50000"/>
                </a:schemeClr>
              </a:solidFill>
              <a:latin typeface="Times New Roman" panose="02020603050405020304" pitchFamily="18" charset="0"/>
              <a:cs typeface="Times New Roman" panose="02020603050405020304" pitchFamily="18" charset="0"/>
            </a:endParaRPr>
          </a:p>
        </p:txBody>
      </p:sp>
      <p:pic>
        <p:nvPicPr>
          <p:cNvPr id="11" name="Picture 10" descr="Person on busy street">
            <a:extLst>
              <a:ext uri="{FF2B5EF4-FFF2-40B4-BE49-F238E27FC236}">
                <a16:creationId xmlns:a16="http://schemas.microsoft.com/office/drawing/2014/main" id="{2F8F86FA-EA66-20B6-B0BB-DD5702F67B6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975441" y="2946110"/>
            <a:ext cx="1586174" cy="1058856"/>
          </a:xfrm>
          <a:prstGeom prst="rect">
            <a:avLst/>
          </a:prstGeom>
        </p:spPr>
      </p:pic>
      <p:pic>
        <p:nvPicPr>
          <p:cNvPr id="13" name="Picture 12" descr="Man with cane">
            <a:extLst>
              <a:ext uri="{FF2B5EF4-FFF2-40B4-BE49-F238E27FC236}">
                <a16:creationId xmlns:a16="http://schemas.microsoft.com/office/drawing/2014/main" id="{B9AA50E5-7E98-F90A-F7CA-C77AB0B9D467}"/>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971800" y="528960"/>
            <a:ext cx="1593051" cy="1061619"/>
          </a:xfrm>
          <a:prstGeom prst="rect">
            <a:avLst/>
          </a:prstGeom>
        </p:spPr>
      </p:pic>
      <p:pic>
        <p:nvPicPr>
          <p:cNvPr id="15" name="Picture 14" descr="Young man reading newspaper">
            <a:extLst>
              <a:ext uri="{FF2B5EF4-FFF2-40B4-BE49-F238E27FC236}">
                <a16:creationId xmlns:a16="http://schemas.microsoft.com/office/drawing/2014/main" id="{0CA0EEF3-B48F-6EB4-E343-8920AF4D259F}"/>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974910" y="1735480"/>
            <a:ext cx="1586705" cy="1058856"/>
          </a:xfrm>
          <a:prstGeom prst="rect">
            <a:avLst/>
          </a:prstGeom>
        </p:spPr>
      </p:pic>
      <p:pic>
        <p:nvPicPr>
          <p:cNvPr id="17" name="Picture 16" descr="Woman with colored hair">
            <a:extLst>
              <a:ext uri="{FF2B5EF4-FFF2-40B4-BE49-F238E27FC236}">
                <a16:creationId xmlns:a16="http://schemas.microsoft.com/office/drawing/2014/main" id="{45C12643-7E9B-3769-6522-A07C49BFEB9C}"/>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267200" y="4084322"/>
            <a:ext cx="1949636" cy="1299502"/>
          </a:xfrm>
          <a:prstGeom prst="rect">
            <a:avLst/>
          </a:prstGeom>
        </p:spPr>
      </p:pic>
      <p:pic>
        <p:nvPicPr>
          <p:cNvPr id="19" name="Picture 18" descr="Multicultural girls hugging">
            <a:extLst>
              <a:ext uri="{FF2B5EF4-FFF2-40B4-BE49-F238E27FC236}">
                <a16:creationId xmlns:a16="http://schemas.microsoft.com/office/drawing/2014/main" id="{536A7671-CCB4-E5F4-3441-C575B1AE317A}"/>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641811" y="5056950"/>
            <a:ext cx="2126451" cy="1419045"/>
          </a:xfrm>
          <a:prstGeom prst="rect">
            <a:avLst/>
          </a:prstGeom>
        </p:spPr>
      </p:pic>
    </p:spTree>
    <p:extLst>
      <p:ext uri="{BB962C8B-B14F-4D97-AF65-F5344CB8AC3E}">
        <p14:creationId xmlns:p14="http://schemas.microsoft.com/office/powerpoint/2010/main" val="367678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D3F44E-EECA-D9EB-1983-C5898FD196DE}"/>
              </a:ext>
            </a:extLst>
          </p:cNvPr>
          <p:cNvSpPr txBox="1"/>
          <p:nvPr/>
        </p:nvSpPr>
        <p:spPr>
          <a:xfrm>
            <a:off x="152400" y="457200"/>
            <a:ext cx="11555152" cy="954107"/>
          </a:xfrm>
          <a:prstGeom prst="rect">
            <a:avLst/>
          </a:prstGeom>
          <a:noFill/>
        </p:spPr>
        <p:txBody>
          <a:bodyPr wrap="square" rtlCol="0">
            <a:spAutoFit/>
          </a:bodyPr>
          <a:lstStyle>
            <a:defPPr>
              <a:defRPr lang="en-US"/>
            </a:defPPr>
            <a:lvl1pPr>
              <a:defRPr sz="2800">
                <a:solidFill>
                  <a:schemeClr val="accent2">
                    <a:lumMod val="50000"/>
                  </a:schemeClr>
                </a:solidFill>
                <a:latin typeface="Times New Roman" panose="02020603050405020304" pitchFamily="18" charset="0"/>
                <a:cs typeface="Times New Roman" panose="02020603050405020304" pitchFamily="18" charset="0"/>
              </a:defRPr>
            </a:lvl1pPr>
            <a:lvl2pPr marL="914400" lvl="1" indent="-457200">
              <a:buFont typeface="Wingdings" panose="05000000000000000000" pitchFamily="2" charset="2"/>
              <a:buChar char="v"/>
              <a:defRPr sz="2800">
                <a:solidFill>
                  <a:schemeClr val="accent2">
                    <a:lumMod val="50000"/>
                  </a:schemeClr>
                </a:solidFill>
                <a:latin typeface="Times New Roman" panose="02020603050405020304" pitchFamily="18" charset="0"/>
                <a:cs typeface="Times New Roman" panose="02020603050405020304" pitchFamily="18" charset="0"/>
              </a:defRPr>
            </a:lvl2pPr>
          </a:lstStyle>
          <a:p>
            <a:pPr algn="ctr"/>
            <a:r>
              <a:rPr lang="en-US" dirty="0"/>
              <a:t>Key point: Humans are the source of 99% of these issues, not the data or the models. </a:t>
            </a:r>
          </a:p>
        </p:txBody>
      </p:sp>
      <p:pic>
        <p:nvPicPr>
          <p:cNvPr id="6" name="Picture 5" descr="A picture containing text, table, indoor&#10;&#10;Description automatically generated">
            <a:extLst>
              <a:ext uri="{FF2B5EF4-FFF2-40B4-BE49-F238E27FC236}">
                <a16:creationId xmlns:a16="http://schemas.microsoft.com/office/drawing/2014/main" id="{A93E8344-22C3-BB4C-2223-32F5169B931C}"/>
              </a:ext>
            </a:extLst>
          </p:cNvPr>
          <p:cNvPicPr>
            <a:picLocks noChangeAspect="1"/>
          </p:cNvPicPr>
          <p:nvPr/>
        </p:nvPicPr>
        <p:blipFill>
          <a:blip r:embed="rId3" cstate="email">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577176" y="1411307"/>
            <a:ext cx="6705600" cy="5029200"/>
          </a:xfrm>
          <a:prstGeom prst="rect">
            <a:avLst/>
          </a:prstGeom>
        </p:spPr>
      </p:pic>
      <p:sp>
        <p:nvSpPr>
          <p:cNvPr id="7" name="TextBox 6">
            <a:extLst>
              <a:ext uri="{FF2B5EF4-FFF2-40B4-BE49-F238E27FC236}">
                <a16:creationId xmlns:a16="http://schemas.microsoft.com/office/drawing/2014/main" id="{79ADBB8F-9722-8486-21FD-D12E50716CAF}"/>
              </a:ext>
            </a:extLst>
          </p:cNvPr>
          <p:cNvSpPr txBox="1"/>
          <p:nvPr/>
        </p:nvSpPr>
        <p:spPr>
          <a:xfrm>
            <a:off x="1981200" y="6613172"/>
            <a:ext cx="6705600" cy="230832"/>
          </a:xfrm>
          <a:prstGeom prst="rect">
            <a:avLst/>
          </a:prstGeom>
          <a:noFill/>
        </p:spPr>
        <p:txBody>
          <a:bodyPr wrap="square" rtlCol="0">
            <a:spAutoFit/>
          </a:bodyPr>
          <a:lstStyle/>
          <a:p>
            <a:r>
              <a:rPr lang="en-US" sz="900">
                <a:hlinkClick r:id="rId4" tooltip="https://midlifecrisiscrossover.com/2019/10/18/our-2019-road-trip-part-13-peanuts-to-president-to-peacemaker/"/>
              </a:rPr>
              <a:t>This Photo</a:t>
            </a:r>
            <a:r>
              <a:rPr lang="en-US" sz="900"/>
              <a:t> by Unknown Author is licensed under </a:t>
            </a:r>
            <a:r>
              <a:rPr lang="en-US" sz="900">
                <a:hlinkClick r:id="rId5" tooltip="https://creativecommons.org/licenses/by-sa/3.0/"/>
              </a:rPr>
              <a:t>CC BY-SA</a:t>
            </a:r>
            <a:endParaRPr lang="en-US" sz="900"/>
          </a:p>
        </p:txBody>
      </p:sp>
    </p:spTree>
    <p:extLst>
      <p:ext uri="{BB962C8B-B14F-4D97-AF65-F5344CB8AC3E}">
        <p14:creationId xmlns:p14="http://schemas.microsoft.com/office/powerpoint/2010/main" val="259969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69CC7E1-135F-4053-875A-71D08DC7E862}"/>
              </a:ext>
            </a:extLst>
          </p:cNvPr>
          <p:cNvSpPr>
            <a:spLocks noGrp="1"/>
          </p:cNvSpPr>
          <p:nvPr>
            <p:ph sz="half" idx="1"/>
          </p:nvPr>
        </p:nvSpPr>
        <p:spPr>
          <a:xfrm>
            <a:off x="184043" y="297853"/>
            <a:ext cx="11485982" cy="5407208"/>
          </a:xfrm>
        </p:spPr>
        <p:txBody>
          <a:bodyPr>
            <a:normAutofit/>
          </a:bodyPr>
          <a:lstStyle/>
          <a:p>
            <a:pPr marL="0" indent="0">
              <a:buNone/>
            </a:pPr>
            <a:endParaRPr lang="en-US" sz="3200" dirty="0">
              <a:solidFill>
                <a:srgbClr val="002060"/>
              </a:solidFill>
            </a:endParaRPr>
          </a:p>
          <a:p>
            <a:pPr marL="0" indent="0" algn="ctr">
              <a:buNone/>
            </a:pPr>
            <a:r>
              <a:rPr lang="en-US" sz="3200" dirty="0">
                <a:solidFill>
                  <a:srgbClr val="002060"/>
                </a:solidFill>
              </a:rPr>
              <a:t>Framework for “Bias” in the Wild</a:t>
            </a:r>
          </a:p>
          <a:p>
            <a:pPr marL="0" indent="0" algn="ctr">
              <a:buNone/>
            </a:pPr>
            <a:r>
              <a:rPr lang="en-US" sz="3200" dirty="0">
                <a:solidFill>
                  <a:srgbClr val="002060"/>
                </a:solidFill>
              </a:rPr>
              <a:t>as presented by  </a:t>
            </a:r>
          </a:p>
          <a:p>
            <a:pPr marL="0" indent="0" algn="ctr">
              <a:buNone/>
            </a:pPr>
            <a:endParaRPr lang="en-US" sz="3200" dirty="0">
              <a:solidFill>
                <a:srgbClr val="002060"/>
              </a:solidFill>
            </a:endParaRPr>
          </a:p>
          <a:p>
            <a:pPr marL="457200" lvl="1" indent="0" algn="ctr">
              <a:buNone/>
            </a:pPr>
            <a:r>
              <a:rPr lang="en-US" sz="3200" dirty="0">
                <a:solidFill>
                  <a:srgbClr val="002060"/>
                </a:solidFill>
              </a:rPr>
              <a:t>Weapons of Math Destruction</a:t>
            </a:r>
          </a:p>
          <a:p>
            <a:pPr marL="457200" lvl="1" indent="0" algn="ctr">
              <a:buNone/>
            </a:pPr>
            <a:r>
              <a:rPr lang="en-US" sz="3200" dirty="0">
                <a:solidFill>
                  <a:srgbClr val="002060"/>
                </a:solidFill>
              </a:rPr>
              <a:t>by</a:t>
            </a:r>
          </a:p>
          <a:p>
            <a:pPr marL="457200" lvl="1" indent="0" algn="ctr">
              <a:buNone/>
            </a:pPr>
            <a:r>
              <a:rPr lang="en-US" sz="3200" dirty="0">
                <a:solidFill>
                  <a:srgbClr val="002060"/>
                </a:solidFill>
              </a:rPr>
              <a:t>Cathy O’Neil </a:t>
            </a:r>
          </a:p>
          <a:p>
            <a:pPr marL="0" indent="0" algn="ctr">
              <a:buNone/>
            </a:pPr>
            <a:endParaRPr lang="en-US" sz="3200" dirty="0">
              <a:solidFill>
                <a:srgbClr val="002060"/>
              </a:solidFill>
            </a:endParaRPr>
          </a:p>
          <a:p>
            <a:pPr marL="457200" lvl="1" indent="0">
              <a:buNone/>
            </a:pPr>
            <a:endParaRPr lang="en-US" sz="4400" b="1" dirty="0">
              <a:solidFill>
                <a:srgbClr val="002060"/>
              </a:solidFill>
            </a:endParaRPr>
          </a:p>
        </p:txBody>
      </p:sp>
    </p:spTree>
    <p:extLst>
      <p:ext uri="{BB962C8B-B14F-4D97-AF65-F5344CB8AC3E}">
        <p14:creationId xmlns:p14="http://schemas.microsoft.com/office/powerpoint/2010/main" val="152883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430F7D9A-2175-45CB-96C3-41835579C27F}"/>
              </a:ext>
            </a:extLst>
          </p:cNvPr>
          <p:cNvSpPr>
            <a:spLocks noGrp="1"/>
          </p:cNvSpPr>
          <p:nvPr>
            <p:ph sz="half" idx="1"/>
          </p:nvPr>
        </p:nvSpPr>
        <p:spPr>
          <a:xfrm>
            <a:off x="0" y="109330"/>
            <a:ext cx="11485982" cy="4005469"/>
          </a:xfrm>
        </p:spPr>
        <p:txBody>
          <a:bodyPr>
            <a:normAutofit/>
          </a:bodyPr>
          <a:lstStyle/>
          <a:p>
            <a:pPr marL="457200" lvl="1" indent="0">
              <a:buNone/>
            </a:pPr>
            <a:r>
              <a:rPr lang="en-US" sz="2800" b="1" dirty="0">
                <a:solidFill>
                  <a:srgbClr val="002060"/>
                </a:solidFill>
              </a:rPr>
              <a:t>Characteristics of WMDs</a:t>
            </a:r>
            <a:endParaRPr lang="en-US" sz="1400" b="1" dirty="0">
              <a:solidFill>
                <a:srgbClr val="002060"/>
              </a:solidFill>
            </a:endParaRPr>
          </a:p>
          <a:p>
            <a:pPr marL="1371600" lvl="2" indent="-514350">
              <a:buFont typeface="+mj-lt"/>
              <a:buAutoNum type="arabicPeriod"/>
            </a:pPr>
            <a:r>
              <a:rPr lang="en-US" sz="2600" dirty="0">
                <a:solidFill>
                  <a:srgbClr val="002060"/>
                </a:solidFill>
              </a:rPr>
              <a:t>Even in cases where awareness of the model is present it still </a:t>
            </a:r>
            <a:r>
              <a:rPr lang="en-US" sz="2600" b="1" dirty="0">
                <a:solidFill>
                  <a:srgbClr val="C00000"/>
                </a:solidFill>
              </a:rPr>
              <a:t>cannot</a:t>
            </a:r>
            <a:r>
              <a:rPr lang="en-US" sz="2600" dirty="0">
                <a:solidFill>
                  <a:srgbClr val="002060"/>
                </a:solidFill>
              </a:rPr>
              <a:t> be understood, purposely </a:t>
            </a:r>
            <a:r>
              <a:rPr lang="en-US" sz="2600" b="1" dirty="0">
                <a:solidFill>
                  <a:srgbClr val="C00000"/>
                </a:solidFill>
              </a:rPr>
              <a:t>opaque</a:t>
            </a:r>
            <a:r>
              <a:rPr lang="en-US" sz="2600" dirty="0">
                <a:solidFill>
                  <a:srgbClr val="002060"/>
                </a:solidFill>
              </a:rPr>
              <a:t>.</a:t>
            </a:r>
          </a:p>
          <a:p>
            <a:pPr marL="1371600" lvl="2" indent="-514350">
              <a:buFont typeface="+mj-lt"/>
              <a:buAutoNum type="arabicPeriod"/>
            </a:pPr>
            <a:r>
              <a:rPr lang="en-US" sz="2600" dirty="0">
                <a:solidFill>
                  <a:srgbClr val="002060"/>
                </a:solidFill>
              </a:rPr>
              <a:t>Do the models work against human interest.</a:t>
            </a:r>
          </a:p>
          <a:p>
            <a:pPr marL="1371600" lvl="2" indent="-514350">
              <a:buFont typeface="+mj-lt"/>
              <a:buAutoNum type="arabicPeriod"/>
            </a:pPr>
            <a:r>
              <a:rPr lang="en-US" sz="2600" dirty="0">
                <a:solidFill>
                  <a:srgbClr val="002060"/>
                </a:solidFill>
              </a:rPr>
              <a:t>Is a reinforcement loop present in the algo, such that new information is not being incorporate. </a:t>
            </a:r>
          </a:p>
          <a:p>
            <a:pPr marL="1371600" lvl="2" indent="-514350">
              <a:buFont typeface="+mj-lt"/>
              <a:buAutoNum type="arabicPeriod"/>
            </a:pPr>
            <a:r>
              <a:rPr lang="en-US" sz="2600" dirty="0">
                <a:solidFill>
                  <a:srgbClr val="002060"/>
                </a:solidFill>
              </a:rPr>
              <a:t>Has the model scaled to affect larger and larger numbers.</a:t>
            </a:r>
          </a:p>
        </p:txBody>
      </p:sp>
    </p:spTree>
    <p:extLst>
      <p:ext uri="{BB962C8B-B14F-4D97-AF65-F5344CB8AC3E}">
        <p14:creationId xmlns:p14="http://schemas.microsoft.com/office/powerpoint/2010/main" val="1610195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199" y="71116"/>
            <a:ext cx="8596668" cy="734647"/>
          </a:xfrm>
        </p:spPr>
        <p:txBody>
          <a:bodyPr>
            <a:normAutofit/>
          </a:bodyPr>
          <a:lstStyle/>
          <a:p>
            <a:pPr marL="457200" lvl="1" indent="0" algn="l">
              <a:buNone/>
            </a:pPr>
            <a:r>
              <a:rPr lang="en-US" sz="2800" b="1" dirty="0">
                <a:solidFill>
                  <a:srgbClr val="002060"/>
                </a:solidFill>
              </a:rPr>
              <a:t>Characteristics of WMDs</a:t>
            </a:r>
            <a:endParaRPr lang="en-US" sz="1400" b="1" dirty="0">
              <a:solidFill>
                <a:srgbClr val="002060"/>
              </a:solidFill>
            </a:endParaRPr>
          </a:p>
        </p:txBody>
      </p:sp>
      <p:sp>
        <p:nvSpPr>
          <p:cNvPr id="7" name="Content Placeholder 2">
            <a:extLst>
              <a:ext uri="{FF2B5EF4-FFF2-40B4-BE49-F238E27FC236}">
                <a16:creationId xmlns:a16="http://schemas.microsoft.com/office/drawing/2014/main" id="{430F7D9A-2175-45CB-96C3-41835579C27F}"/>
              </a:ext>
            </a:extLst>
          </p:cNvPr>
          <p:cNvSpPr>
            <a:spLocks noGrp="1"/>
          </p:cNvSpPr>
          <p:nvPr>
            <p:ph sz="half" idx="1"/>
          </p:nvPr>
        </p:nvSpPr>
        <p:spPr>
          <a:xfrm>
            <a:off x="85809" y="604726"/>
            <a:ext cx="11485982" cy="5819764"/>
          </a:xfrm>
        </p:spPr>
        <p:txBody>
          <a:bodyPr>
            <a:normAutofit/>
          </a:bodyPr>
          <a:lstStyle/>
          <a:p>
            <a:pPr marL="857250" lvl="2" indent="0">
              <a:buNone/>
            </a:pPr>
            <a:r>
              <a:rPr lang="en-US" sz="2600" dirty="0">
                <a:solidFill>
                  <a:srgbClr val="002060"/>
                </a:solidFill>
              </a:rPr>
              <a:t>2. Does the model work against human interest, is it fair?</a:t>
            </a:r>
          </a:p>
          <a:p>
            <a:pPr marL="1771650" lvl="3" indent="-457200">
              <a:buFont typeface="Wingdings" panose="05000000000000000000" pitchFamily="2" charset="2"/>
              <a:buChar char="Ø"/>
            </a:pPr>
            <a:r>
              <a:rPr lang="en-US" sz="2600" dirty="0">
                <a:solidFill>
                  <a:srgbClr val="002060"/>
                </a:solidFill>
              </a:rPr>
              <a:t>If bias or unfairness is present its likely only to become more </a:t>
            </a:r>
            <a:r>
              <a:rPr lang="en-US" sz="2600" b="1" dirty="0">
                <a:solidFill>
                  <a:srgbClr val="C00000"/>
                </a:solidFill>
              </a:rPr>
              <a:t>entrenched</a:t>
            </a:r>
            <a:r>
              <a:rPr lang="en-US" sz="2600" dirty="0">
                <a:solidFill>
                  <a:srgbClr val="002060"/>
                </a:solidFill>
              </a:rPr>
              <a:t> as the model continues to mature. </a:t>
            </a:r>
          </a:p>
          <a:p>
            <a:pPr marL="1771650" lvl="3" indent="-457200">
              <a:buFont typeface="Wingdings" panose="05000000000000000000" pitchFamily="2" charset="2"/>
              <a:buChar char="Ø"/>
            </a:pPr>
            <a:r>
              <a:rPr lang="en-US" sz="2600" dirty="0">
                <a:solidFill>
                  <a:srgbClr val="002060"/>
                </a:solidFill>
              </a:rPr>
              <a:t>Analogy: </a:t>
            </a:r>
            <a:r>
              <a:rPr lang="en-US" sz="2600" b="1" dirty="0">
                <a:solidFill>
                  <a:srgbClr val="C00000"/>
                </a:solidFill>
              </a:rPr>
              <a:t>Nature</a:t>
            </a:r>
            <a:r>
              <a:rPr lang="en-US" sz="2600" dirty="0">
                <a:solidFill>
                  <a:srgbClr val="002060"/>
                </a:solidFill>
              </a:rPr>
              <a:t> versus </a:t>
            </a:r>
            <a:r>
              <a:rPr lang="en-US" sz="2600" b="1" dirty="0">
                <a:solidFill>
                  <a:srgbClr val="C00000"/>
                </a:solidFill>
              </a:rPr>
              <a:t>Nurture</a:t>
            </a:r>
          </a:p>
          <a:p>
            <a:pPr marL="2228850" lvl="4" indent="-457200">
              <a:buFont typeface="Wingdings" panose="05000000000000000000" pitchFamily="2" charset="2"/>
              <a:buChar char="v"/>
            </a:pPr>
            <a:r>
              <a:rPr lang="en-US" sz="2600" dirty="0">
                <a:solidFill>
                  <a:srgbClr val="002060"/>
                </a:solidFill>
              </a:rPr>
              <a:t>Bias models are created (data scientists) and as such can be born bad. Meaning they will only likely continue to get worse over time (at best level out). </a:t>
            </a:r>
          </a:p>
          <a:p>
            <a:pPr marL="2228850" lvl="4" indent="-457200">
              <a:buFont typeface="Wingdings" panose="05000000000000000000" pitchFamily="2" charset="2"/>
              <a:buChar char="v"/>
            </a:pPr>
            <a:r>
              <a:rPr lang="en-US" sz="2600" dirty="0">
                <a:solidFill>
                  <a:srgbClr val="002060"/>
                </a:solidFill>
              </a:rPr>
              <a:t>Once a set of processes have been machine coded and put into production there’s limited opportunity for nurturing to truly help. </a:t>
            </a:r>
          </a:p>
          <a:p>
            <a:pPr marL="1771650" lvl="3" indent="-457200">
              <a:buFont typeface="Wingdings" panose="05000000000000000000" pitchFamily="2" charset="2"/>
              <a:buChar char="Ø"/>
            </a:pPr>
            <a:r>
              <a:rPr lang="en-US" sz="2600" dirty="0">
                <a:solidFill>
                  <a:srgbClr val="002060"/>
                </a:solidFill>
              </a:rPr>
              <a:t>Can we design a process that allows for the </a:t>
            </a:r>
            <a:r>
              <a:rPr lang="en-US" sz="2600" b="1" dirty="0">
                <a:solidFill>
                  <a:srgbClr val="C00000"/>
                </a:solidFill>
              </a:rPr>
              <a:t>Nature</a:t>
            </a:r>
            <a:r>
              <a:rPr lang="en-US" sz="2600" dirty="0">
                <a:solidFill>
                  <a:srgbClr val="002060"/>
                </a:solidFill>
              </a:rPr>
              <a:t> of Machine Learning Algorithms to be positive? </a:t>
            </a:r>
          </a:p>
          <a:p>
            <a:pPr marL="2686050" lvl="5" indent="-457200">
              <a:buFont typeface="Wingdings" panose="05000000000000000000" pitchFamily="2" charset="2"/>
              <a:buChar char="Ø"/>
            </a:pPr>
            <a:endParaRPr lang="en-US" sz="2400" dirty="0">
              <a:solidFill>
                <a:srgbClr val="002060"/>
              </a:solidFill>
            </a:endParaRPr>
          </a:p>
          <a:p>
            <a:pPr marL="2228850" lvl="4" indent="-457200">
              <a:buFont typeface="Wingdings" panose="05000000000000000000" pitchFamily="2" charset="2"/>
              <a:buChar char="Ø"/>
            </a:pPr>
            <a:endParaRPr lang="en-US" sz="2400" dirty="0">
              <a:solidFill>
                <a:srgbClr val="002060"/>
              </a:solidFill>
            </a:endParaRPr>
          </a:p>
        </p:txBody>
      </p:sp>
    </p:spTree>
    <p:extLst>
      <p:ext uri="{BB962C8B-B14F-4D97-AF65-F5344CB8AC3E}">
        <p14:creationId xmlns:p14="http://schemas.microsoft.com/office/powerpoint/2010/main" val="251280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anim calcmode="lin" valueType="num">
                                      <p:cBhvr>
                                        <p:cTn id="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1000"/>
                                        <p:tgtEl>
                                          <p:spTgt spid="7">
                                            <p:txEl>
                                              <p:pRg st="3" end="3"/>
                                            </p:txEl>
                                          </p:spTgt>
                                        </p:tgtEl>
                                      </p:cBhvr>
                                    </p:animEffect>
                                    <p:anim calcmode="lin" valueType="num">
                                      <p:cBhvr>
                                        <p:cTn id="13"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1000"/>
                                        <p:tgtEl>
                                          <p:spTgt spid="7">
                                            <p:txEl>
                                              <p:pRg st="4" end="4"/>
                                            </p:txEl>
                                          </p:spTgt>
                                        </p:tgtEl>
                                      </p:cBhvr>
                                    </p:animEffect>
                                    <p:anim calcmode="lin" valueType="num">
                                      <p:cBhvr>
                                        <p:cTn id="18"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1000"/>
                                        <p:tgtEl>
                                          <p:spTgt spid="7">
                                            <p:txEl>
                                              <p:pRg st="5" end="5"/>
                                            </p:txEl>
                                          </p:spTgt>
                                        </p:tgtEl>
                                      </p:cBhvr>
                                    </p:animEffect>
                                    <p:anim calcmode="lin" valueType="num">
                                      <p:cBhvr>
                                        <p:cTn id="25"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430F7D9A-2175-45CB-96C3-41835579C27F}"/>
              </a:ext>
            </a:extLst>
          </p:cNvPr>
          <p:cNvSpPr>
            <a:spLocks noGrp="1"/>
          </p:cNvSpPr>
          <p:nvPr>
            <p:ph sz="half" idx="1"/>
          </p:nvPr>
        </p:nvSpPr>
        <p:spPr>
          <a:xfrm>
            <a:off x="276939" y="361585"/>
            <a:ext cx="11638121" cy="6134829"/>
          </a:xfrm>
        </p:spPr>
        <p:txBody>
          <a:bodyPr>
            <a:normAutofit/>
          </a:bodyPr>
          <a:lstStyle/>
          <a:p>
            <a:pPr marL="2228850" lvl="5" indent="0">
              <a:buNone/>
            </a:pPr>
            <a:endParaRPr lang="en-US" sz="2400" dirty="0">
              <a:solidFill>
                <a:schemeClr val="accent2">
                  <a:lumMod val="50000"/>
                </a:schemeClr>
              </a:solidFill>
            </a:endParaRPr>
          </a:p>
          <a:p>
            <a:pPr marL="2228850" lvl="4" indent="-457200">
              <a:buFont typeface="Wingdings" panose="05000000000000000000" pitchFamily="2" charset="2"/>
              <a:buChar char="Ø"/>
            </a:pPr>
            <a:endParaRPr lang="en-US" sz="2400" dirty="0">
              <a:solidFill>
                <a:schemeClr val="accent2">
                  <a:lumMod val="50000"/>
                </a:schemeClr>
              </a:solidFill>
            </a:endParaRPr>
          </a:p>
        </p:txBody>
      </p:sp>
      <p:sp>
        <p:nvSpPr>
          <p:cNvPr id="4" name="TextBox 3">
            <a:extLst>
              <a:ext uri="{FF2B5EF4-FFF2-40B4-BE49-F238E27FC236}">
                <a16:creationId xmlns:a16="http://schemas.microsoft.com/office/drawing/2014/main" id="{28FE02A8-A729-4550-89AA-9045B626413A}"/>
              </a:ext>
            </a:extLst>
          </p:cNvPr>
          <p:cNvSpPr txBox="1"/>
          <p:nvPr/>
        </p:nvSpPr>
        <p:spPr>
          <a:xfrm>
            <a:off x="352988" y="445715"/>
            <a:ext cx="11486022" cy="3793324"/>
          </a:xfrm>
          <a:prstGeom prst="rect">
            <a:avLst/>
          </a:prstGeom>
        </p:spPr>
        <p:txBody>
          <a:bodyPr vert="horz" lIns="91440" tIns="45720" rIns="91440" bIns="45720" rtlCol="0" anchor="t">
            <a:normAutofit/>
          </a:bodyPr>
          <a:lstStyle>
            <a:lvl1pPr>
              <a:spcBef>
                <a:spcPct val="0"/>
              </a:spcBef>
              <a:buNone/>
              <a:defRPr sz="3600" b="1">
                <a:solidFill>
                  <a:schemeClr val="accent2">
                    <a:lumMod val="50000"/>
                  </a:schemeClr>
                </a:solidFill>
                <a:latin typeface="+mj-lt"/>
                <a:ea typeface="+mj-ea"/>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ctr"/>
            <a:r>
              <a:rPr lang="en-US" sz="3200" b="0" dirty="0"/>
              <a:t>Most of the current dialogue (types of bias) and the examples we are about to work through apply to issue </a:t>
            </a:r>
            <a:r>
              <a:rPr lang="en-US" sz="3200" dirty="0">
                <a:solidFill>
                  <a:srgbClr val="C00000"/>
                </a:solidFill>
              </a:rPr>
              <a:t>number 2 </a:t>
            </a:r>
            <a:r>
              <a:rPr lang="en-US" sz="3200" b="0" dirty="0"/>
              <a:t>and</a:t>
            </a:r>
            <a:r>
              <a:rPr lang="en-US" sz="3200" b="0" dirty="0">
                <a:solidFill>
                  <a:srgbClr val="C00000"/>
                </a:solidFill>
              </a:rPr>
              <a:t> </a:t>
            </a:r>
            <a:r>
              <a:rPr lang="en-US" sz="3200" dirty="0">
                <a:solidFill>
                  <a:srgbClr val="C00000"/>
                </a:solidFill>
              </a:rPr>
              <a:t>the cognitive bias </a:t>
            </a:r>
            <a:r>
              <a:rPr lang="en-US" sz="3200" b="0" dirty="0"/>
              <a:t>category of the four general types of bias…  </a:t>
            </a:r>
          </a:p>
          <a:p>
            <a:pPr algn="ctr"/>
            <a:endParaRPr lang="en-US" sz="3200" b="0" dirty="0"/>
          </a:p>
          <a:p>
            <a:pPr algn="ctr"/>
            <a:r>
              <a:rPr lang="en-US" sz="3200" b="0" dirty="0"/>
              <a:t>…algorithms working </a:t>
            </a:r>
            <a:r>
              <a:rPr lang="en-US" sz="3200" b="0" dirty="0">
                <a:solidFill>
                  <a:srgbClr val="C00000"/>
                </a:solidFill>
              </a:rPr>
              <a:t>against human </a:t>
            </a:r>
            <a:r>
              <a:rPr lang="en-US" sz="3200" b="0" dirty="0"/>
              <a:t>interest or </a:t>
            </a:r>
            <a:r>
              <a:rPr lang="en-US" sz="3200" b="0" dirty="0">
                <a:solidFill>
                  <a:srgbClr val="C00000"/>
                </a:solidFill>
              </a:rPr>
              <a:t>FAIRNESS</a:t>
            </a:r>
            <a:r>
              <a:rPr lang="en-US" sz="3200" b="0" dirty="0"/>
              <a:t> of Machine Learning</a:t>
            </a:r>
          </a:p>
        </p:txBody>
      </p:sp>
    </p:spTree>
    <p:extLst>
      <p:ext uri="{BB962C8B-B14F-4D97-AF65-F5344CB8AC3E}">
        <p14:creationId xmlns:p14="http://schemas.microsoft.com/office/powerpoint/2010/main" val="6168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4"/>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9FD6BF-AE03-4CA8-9A09-4AB73F118BD9}"/>
              </a:ext>
            </a:extLst>
          </p:cNvPr>
          <p:cNvSpPr txBox="1"/>
          <p:nvPr/>
        </p:nvSpPr>
        <p:spPr>
          <a:xfrm>
            <a:off x="228600" y="533400"/>
            <a:ext cx="11229975" cy="3046988"/>
          </a:xfrm>
          <a:prstGeom prst="rect">
            <a:avLst/>
          </a:prstGeom>
          <a:noFill/>
        </p:spPr>
        <p:txBody>
          <a:bodyPr wrap="square" rtlCol="0">
            <a:spAutoFit/>
          </a:bodyPr>
          <a:lstStyle/>
          <a:p>
            <a:pPr algn="ctr"/>
            <a:r>
              <a:rPr lang="en-US" sz="3200" dirty="0">
                <a:solidFill>
                  <a:schemeClr val="accent2">
                    <a:lumMod val="50000"/>
                  </a:schemeClr>
                </a:solidFill>
                <a:latin typeface="Times New Roman" panose="02020603050405020304" pitchFamily="18" charset="0"/>
                <a:cs typeface="Times New Roman" panose="02020603050405020304" pitchFamily="18" charset="0"/>
              </a:rPr>
              <a:t>That was, </a:t>
            </a:r>
            <a:r>
              <a:rPr lang="en-US" sz="3200" b="1" dirty="0">
                <a:solidFill>
                  <a:srgbClr val="C00000"/>
                </a:solidFill>
                <a:latin typeface="Times New Roman" panose="02020603050405020304" pitchFamily="18" charset="0"/>
                <a:cs typeface="Times New Roman" panose="02020603050405020304" pitchFamily="18" charset="0"/>
              </a:rPr>
              <a:t>types of biases and a framework for models gone bad</a:t>
            </a:r>
            <a:r>
              <a:rPr lang="en-US" sz="3200" dirty="0">
                <a:solidFill>
                  <a:schemeClr val="accent2">
                    <a:lumMod val="50000"/>
                  </a:schemeClr>
                </a:solidFill>
                <a:latin typeface="Times New Roman" panose="02020603050405020304" pitchFamily="18" charset="0"/>
                <a:cs typeface="Times New Roman" panose="02020603050405020304" pitchFamily="18" charset="0"/>
              </a:rPr>
              <a:t>…let’s pause for a moment</a:t>
            </a:r>
          </a:p>
          <a:p>
            <a:pPr algn="ctr"/>
            <a:endParaRPr lang="en-US" sz="3200" b="1" dirty="0">
              <a:solidFill>
                <a:srgbClr val="C00000"/>
              </a:solidFill>
              <a:latin typeface="Times New Roman" panose="02020603050405020304" pitchFamily="18" charset="0"/>
              <a:cs typeface="Times New Roman" panose="02020603050405020304" pitchFamily="18" charset="0"/>
            </a:endParaRPr>
          </a:p>
          <a:p>
            <a:pPr algn="ctr"/>
            <a:endParaRPr lang="en-US" sz="3200" b="1" dirty="0">
              <a:solidFill>
                <a:srgbClr val="C00000"/>
              </a:solidFill>
              <a:latin typeface="Times New Roman" panose="02020603050405020304" pitchFamily="18" charset="0"/>
              <a:cs typeface="Times New Roman" panose="02020603050405020304" pitchFamily="18" charset="0"/>
            </a:endParaRPr>
          </a:p>
          <a:p>
            <a:pPr algn="ctr"/>
            <a:r>
              <a:rPr lang="en-US" sz="3200" dirty="0">
                <a:solidFill>
                  <a:schemeClr val="accent2">
                    <a:lumMod val="50000"/>
                  </a:schemeClr>
                </a:solidFill>
                <a:latin typeface="Times New Roman" panose="02020603050405020304" pitchFamily="18" charset="0"/>
                <a:cs typeface="Times New Roman" panose="02020603050405020304" pitchFamily="18" charset="0"/>
              </a:rPr>
              <a:t>Let’s discuss manifestations in the real world and how we measure “bias” quantitively</a:t>
            </a:r>
          </a:p>
        </p:txBody>
      </p:sp>
      <p:sp>
        <p:nvSpPr>
          <p:cNvPr id="2" name="TextBox 1">
            <a:extLst>
              <a:ext uri="{FF2B5EF4-FFF2-40B4-BE49-F238E27FC236}">
                <a16:creationId xmlns:a16="http://schemas.microsoft.com/office/drawing/2014/main" id="{5CD45036-5D75-97D9-A5C5-151C45E819BF}"/>
              </a:ext>
            </a:extLst>
          </p:cNvPr>
          <p:cNvSpPr txBox="1"/>
          <p:nvPr/>
        </p:nvSpPr>
        <p:spPr>
          <a:xfrm>
            <a:off x="2286000" y="4724400"/>
            <a:ext cx="7543800" cy="523220"/>
          </a:xfrm>
          <a:prstGeom prst="rect">
            <a:avLst/>
          </a:prstGeom>
          <a:noFill/>
        </p:spPr>
        <p:txBody>
          <a:bodyPr wrap="square" rtlCol="0">
            <a:spAutoFit/>
          </a:bodyPr>
          <a:lstStyle/>
          <a:p>
            <a:pPr algn="ctr"/>
            <a:r>
              <a:rPr lang="en-US" sz="2800" dirty="0">
                <a:solidFill>
                  <a:schemeClr val="bg2">
                    <a:lumMod val="50000"/>
                  </a:schemeClr>
                </a:solidFill>
                <a:latin typeface="Bodoni MT Black" panose="02070A03080606020203" pitchFamily="18" charset="0"/>
              </a:rPr>
              <a:t>Moves us into the field of Fairness</a:t>
            </a:r>
          </a:p>
        </p:txBody>
      </p:sp>
    </p:spTree>
    <p:extLst>
      <p:ext uri="{BB962C8B-B14F-4D97-AF65-F5344CB8AC3E}">
        <p14:creationId xmlns:p14="http://schemas.microsoft.com/office/powerpoint/2010/main" val="162994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Effect transition="in" filter="fade">
                                      <p:cBhvr>
                                        <p:cTn id="14" dur="1000"/>
                                        <p:tgtEl>
                                          <p:spTgt spid="4">
                                            <p:txEl>
                                              <p:pRg st="3" end="3"/>
                                            </p:txEl>
                                          </p:spTgt>
                                        </p:tgtEl>
                                      </p:cBhvr>
                                    </p:animEffect>
                                    <p:anim calcmode="lin" valueType="num">
                                      <p:cBhvr>
                                        <p:cTn id="1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DCC12A-713E-4BDB-0C92-28A9E46B253D}"/>
              </a:ext>
            </a:extLst>
          </p:cNvPr>
          <p:cNvSpPr>
            <a:spLocks noGrp="1"/>
          </p:cNvSpPr>
          <p:nvPr>
            <p:ph type="dt" sz="half" idx="10"/>
          </p:nvPr>
        </p:nvSpPr>
        <p:spPr/>
        <p:txBody>
          <a:bodyPr/>
          <a:lstStyle/>
          <a:p>
            <a:pPr>
              <a:defRPr/>
            </a:pPr>
            <a:fld id="{10DA1A4F-3D9D-4EC4-B0B1-93E85D9B25FE}" type="datetime1">
              <a:rPr lang="en-US" smtClean="0"/>
              <a:t>11/28/2023</a:t>
            </a:fld>
            <a:endParaRPr lang="en-US" dirty="0"/>
          </a:p>
        </p:txBody>
      </p:sp>
      <p:sp>
        <p:nvSpPr>
          <p:cNvPr id="3" name="Slide Number Placeholder 2">
            <a:extLst>
              <a:ext uri="{FF2B5EF4-FFF2-40B4-BE49-F238E27FC236}">
                <a16:creationId xmlns:a16="http://schemas.microsoft.com/office/drawing/2014/main" id="{AF9E7AB3-665A-5331-0252-D9BDCD957FB2}"/>
              </a:ext>
            </a:extLst>
          </p:cNvPr>
          <p:cNvSpPr>
            <a:spLocks noGrp="1"/>
          </p:cNvSpPr>
          <p:nvPr>
            <p:ph type="sldNum" sz="quarter" idx="11"/>
          </p:nvPr>
        </p:nvSpPr>
        <p:spPr/>
        <p:txBody>
          <a:bodyPr/>
          <a:lstStyle/>
          <a:p>
            <a:pPr>
              <a:defRPr/>
            </a:pPr>
            <a:fld id="{BF5384DF-3CC5-CF4E-9FE1-5084770CC286}" type="slidenum">
              <a:rPr lang="en-US" smtClean="0"/>
              <a:pPr>
                <a:defRPr/>
              </a:pPr>
              <a:t>4</a:t>
            </a:fld>
            <a:endParaRPr lang="en-US" dirty="0"/>
          </a:p>
        </p:txBody>
      </p:sp>
      <p:pic>
        <p:nvPicPr>
          <p:cNvPr id="5" name="Picture 4">
            <a:extLst>
              <a:ext uri="{FF2B5EF4-FFF2-40B4-BE49-F238E27FC236}">
                <a16:creationId xmlns:a16="http://schemas.microsoft.com/office/drawing/2014/main" id="{BBB50CD1-390F-511C-B73B-93D295B70291}"/>
              </a:ext>
            </a:extLst>
          </p:cNvPr>
          <p:cNvPicPr>
            <a:picLocks/>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7" name="Picture 6">
            <a:extLst>
              <a:ext uri="{FF2B5EF4-FFF2-40B4-BE49-F238E27FC236}">
                <a16:creationId xmlns:a16="http://schemas.microsoft.com/office/drawing/2014/main" id="{83017C06-13B1-3BBA-F9C8-D3C8D48B3B0F}"/>
              </a:ext>
            </a:extLst>
          </p:cNvPr>
          <p:cNvPicPr>
            <a:picLocks/>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8" name="Rectangle 7">
            <a:extLst>
              <a:ext uri="{FF2B5EF4-FFF2-40B4-BE49-F238E27FC236}">
                <a16:creationId xmlns:a16="http://schemas.microsoft.com/office/drawing/2014/main" id="{4B771368-289D-FE42-6A5A-063AA3D16B7B}"/>
              </a:ext>
            </a:extLst>
          </p:cNvPr>
          <p:cNvSpPr/>
          <p:nvPr>
            <p:custDataLst>
              <p:tags r:id="rId4"/>
            </p:custDataLst>
          </p:nvPr>
        </p:nvSpPr>
        <p:spPr>
          <a:xfrm>
            <a:off x="3200400" y="2571750"/>
            <a:ext cx="8483600" cy="1714500"/>
          </a:xfrm>
          <a:prstGeom prst="rect">
            <a:avLst/>
          </a:prstGeom>
          <a:noFill/>
          <a:ln w="1905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Which do you find the most interesting? </a:t>
            </a:r>
          </a:p>
        </p:txBody>
      </p:sp>
      <p:sp>
        <p:nvSpPr>
          <p:cNvPr id="9" name="Rectangle 8">
            <a:extLst>
              <a:ext uri="{FF2B5EF4-FFF2-40B4-BE49-F238E27FC236}">
                <a16:creationId xmlns:a16="http://schemas.microsoft.com/office/drawing/2014/main" id="{1BC19F06-9963-45D3-50DF-88AF5FC15E47}"/>
              </a:ext>
            </a:extLst>
          </p:cNvPr>
          <p:cNvSpPr/>
          <p:nvPr>
            <p:custDataLst>
              <p:tags r:id="rId5"/>
            </p:custDataLst>
          </p:nvPr>
        </p:nvSpPr>
        <p:spPr>
          <a:xfrm>
            <a:off x="3200400" y="6096000"/>
            <a:ext cx="8737600" cy="510125"/>
          </a:xfrm>
          <a:prstGeom prst="rect">
            <a:avLst/>
          </a:prstGeom>
          <a:noFill/>
          <a:ln w="1905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lgn="ctr">
                <a:solidFill>
                  <a:schemeClr val="accent1">
                    <a:shade val="50000"/>
                    <a:shade val="75000"/>
                    <a:lumMod val="9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33348187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B087-1075-C065-DCE8-EBC7815FC561}"/>
              </a:ext>
            </a:extLst>
          </p:cNvPr>
          <p:cNvSpPr>
            <a:spLocks noGrp="1"/>
          </p:cNvSpPr>
          <p:nvPr>
            <p:ph type="title"/>
          </p:nvPr>
        </p:nvSpPr>
        <p:spPr>
          <a:xfrm>
            <a:off x="685800" y="159969"/>
            <a:ext cx="10515600" cy="731520"/>
          </a:xfrm>
        </p:spPr>
        <p:txBody>
          <a:bodyPr/>
          <a:lstStyle/>
          <a:p>
            <a:r>
              <a:rPr lang="en-US" dirty="0"/>
              <a:t>Main Components of the Field (not complete)</a:t>
            </a:r>
          </a:p>
        </p:txBody>
      </p:sp>
      <p:sp>
        <p:nvSpPr>
          <p:cNvPr id="3" name="Content Placeholder 2">
            <a:extLst>
              <a:ext uri="{FF2B5EF4-FFF2-40B4-BE49-F238E27FC236}">
                <a16:creationId xmlns:a16="http://schemas.microsoft.com/office/drawing/2014/main" id="{685B533B-51D9-CC30-54E3-E611E0A946C2}"/>
              </a:ext>
            </a:extLst>
          </p:cNvPr>
          <p:cNvSpPr>
            <a:spLocks noGrp="1"/>
          </p:cNvSpPr>
          <p:nvPr>
            <p:ph idx="1"/>
          </p:nvPr>
        </p:nvSpPr>
        <p:spPr>
          <a:xfrm>
            <a:off x="228600" y="609600"/>
            <a:ext cx="11277600" cy="4351338"/>
          </a:xfrm>
        </p:spPr>
        <p:txBody>
          <a:bodyPr/>
          <a:lstStyle/>
          <a:p>
            <a:r>
              <a:rPr lang="en-US" sz="2800" dirty="0"/>
              <a:t> </a:t>
            </a:r>
            <a:r>
              <a:rPr lang="en-US" sz="2800" dirty="0">
                <a:solidFill>
                  <a:schemeClr val="bg1">
                    <a:lumMod val="85000"/>
                  </a:schemeClr>
                </a:solidFill>
              </a:rPr>
              <a:t>Ethical use of Data/AI and “Bias”– Ethics and Data Science, 97 Things About Ethics Everyone in Data Science Should Know, Weapons of Math Destruction – Interpretative Field </a:t>
            </a:r>
          </a:p>
          <a:p>
            <a:pPr lvl="1"/>
            <a:r>
              <a:rPr lang="en-US" sz="2400" dirty="0">
                <a:solidFill>
                  <a:schemeClr val="bg1">
                    <a:lumMod val="85000"/>
                  </a:schemeClr>
                </a:solidFill>
              </a:rPr>
              <a:t> Justice, Diversity, Equity and Inclusion – (JEDI)</a:t>
            </a:r>
          </a:p>
          <a:p>
            <a:r>
              <a:rPr lang="en-US" sz="2800" dirty="0"/>
              <a:t> </a:t>
            </a:r>
            <a:r>
              <a:rPr lang="en-US" sz="2800" b="1" dirty="0"/>
              <a:t>Fairness of Machine Learning  - Practical Fairness </a:t>
            </a:r>
          </a:p>
          <a:p>
            <a:r>
              <a:rPr lang="en-US" sz="2800" dirty="0">
                <a:solidFill>
                  <a:schemeClr val="bg1">
                    <a:lumMod val="85000"/>
                  </a:schemeClr>
                </a:solidFill>
              </a:rPr>
              <a:t> Human Centered Design - Designing Human-Centric AI Experiences: Applied UX Design for Artificial Intelligence</a:t>
            </a:r>
          </a:p>
          <a:p>
            <a:r>
              <a:rPr lang="en-US" sz="2800" dirty="0">
                <a:solidFill>
                  <a:schemeClr val="bg1">
                    <a:lumMod val="85000"/>
                  </a:schemeClr>
                </a:solidFill>
              </a:rPr>
              <a:t> Interpretable AI - An Introduction to Machine Learning Interpretability, 2nd Edition</a:t>
            </a:r>
          </a:p>
          <a:p>
            <a:r>
              <a:rPr lang="en-US" sz="2800" dirty="0">
                <a:solidFill>
                  <a:schemeClr val="bg1">
                    <a:lumMod val="85000"/>
                  </a:schemeClr>
                </a:solidFill>
              </a:rPr>
              <a:t> Data Policies and Governance – GDPR - </a:t>
            </a:r>
            <a:r>
              <a:rPr lang="en-US" sz="2800" dirty="0">
                <a:solidFill>
                  <a:schemeClr val="bg1">
                    <a:lumMod val="85000"/>
                  </a:schemeClr>
                </a:solidFill>
                <a:hlinkClick r:id="rId3">
                  <a:extLst>
                    <a:ext uri="{A12FA001-AC4F-418D-AE19-62706E023703}">
                      <ahyp:hlinkClr xmlns:ahyp="http://schemas.microsoft.com/office/drawing/2018/hyperlinkcolor" val="tx"/>
                    </a:ext>
                  </a:extLst>
                </a:hlinkClick>
              </a:rPr>
              <a:t>https://gdpr.eu/what-is-gdpr/</a:t>
            </a:r>
            <a:endParaRPr lang="en-US" sz="2800" dirty="0">
              <a:solidFill>
                <a:schemeClr val="bg1">
                  <a:lumMod val="85000"/>
                </a:schemeClr>
              </a:solidFill>
            </a:endParaRPr>
          </a:p>
        </p:txBody>
      </p:sp>
      <p:sp>
        <p:nvSpPr>
          <p:cNvPr id="4" name="Slide Number Placeholder 3">
            <a:extLst>
              <a:ext uri="{FF2B5EF4-FFF2-40B4-BE49-F238E27FC236}">
                <a16:creationId xmlns:a16="http://schemas.microsoft.com/office/drawing/2014/main" id="{C173B5E6-1373-A981-A636-DF7A7EFBABCD}"/>
              </a:ext>
            </a:extLst>
          </p:cNvPr>
          <p:cNvSpPr>
            <a:spLocks noGrp="1"/>
          </p:cNvSpPr>
          <p:nvPr>
            <p:ph type="sldNum" sz="quarter" idx="12"/>
          </p:nvPr>
        </p:nvSpPr>
        <p:spPr/>
        <p:txBody>
          <a:bodyPr/>
          <a:lstStyle/>
          <a:p>
            <a:fld id="{5ACD0CF0-90CC-9C41-A77B-2776398A8C8B}" type="slidenum">
              <a:rPr lang="en-US" smtClean="0"/>
              <a:pPr/>
              <a:t>40</a:t>
            </a:fld>
            <a:endParaRPr lang="en-US"/>
          </a:p>
        </p:txBody>
      </p:sp>
    </p:spTree>
    <p:extLst>
      <p:ext uri="{BB962C8B-B14F-4D97-AF65-F5344CB8AC3E}">
        <p14:creationId xmlns:p14="http://schemas.microsoft.com/office/powerpoint/2010/main" val="26220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1000"/>
                                        <p:tgtEl>
                                          <p:spTgt spid="3">
                                            <p:txEl>
                                              <p:pRg st="5" end="5"/>
                                            </p:txEl>
                                          </p:spTgt>
                                        </p:tgtEl>
                                      </p:cBhvr>
                                    </p:animEffect>
                                    <p:anim calcmode="lin" valueType="num">
                                      <p:cBhvr>
                                        <p:cTn id="4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3375" y="343566"/>
            <a:ext cx="11229975" cy="5078313"/>
          </a:xfrm>
          <a:prstGeom prst="rect">
            <a:avLst/>
          </a:prstGeom>
          <a:noFill/>
        </p:spPr>
        <p:txBody>
          <a:bodyPr wrap="square" rtlCol="0">
            <a:spAutoFit/>
          </a:bodyPr>
          <a:lstStyle/>
          <a:p>
            <a:endParaRPr lang="en-US" sz="3600" dirty="0">
              <a:solidFill>
                <a:schemeClr val="accent2">
                  <a:lumMod val="5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3600" dirty="0">
                <a:solidFill>
                  <a:schemeClr val="accent2">
                    <a:lumMod val="50000"/>
                  </a:schemeClr>
                </a:solidFill>
                <a:latin typeface="Times New Roman" panose="02020603050405020304" pitchFamily="18" charset="0"/>
                <a:cs typeface="Times New Roman" panose="02020603050405020304" pitchFamily="18" charset="0"/>
              </a:rPr>
              <a:t> To a certain extent we can never eliminate the </a:t>
            </a:r>
            <a:r>
              <a:rPr lang="en-US" sz="3600" b="1" dirty="0">
                <a:solidFill>
                  <a:srgbClr val="C00000"/>
                </a:solidFill>
                <a:latin typeface="Times New Roman" panose="02020603050405020304" pitchFamily="18" charset="0"/>
                <a:cs typeface="Times New Roman" panose="02020603050405020304" pitchFamily="18" charset="0"/>
              </a:rPr>
              <a:t>human/cognitive bias </a:t>
            </a:r>
            <a:r>
              <a:rPr lang="en-US" sz="3600" dirty="0">
                <a:solidFill>
                  <a:schemeClr val="accent2">
                    <a:lumMod val="50000"/>
                  </a:schemeClr>
                </a:solidFill>
                <a:latin typeface="Times New Roman" panose="02020603050405020304" pitchFamily="18" charset="0"/>
                <a:cs typeface="Times New Roman" panose="02020603050405020304" pitchFamily="18" charset="0"/>
              </a:rPr>
              <a:t>present in our society, therefore training data may always be corrupt.</a:t>
            </a:r>
          </a:p>
          <a:p>
            <a:pPr marL="342900" indent="-342900">
              <a:buFont typeface="Wingdings" panose="05000000000000000000" pitchFamily="2" charset="2"/>
              <a:buChar char="Ø"/>
            </a:pPr>
            <a:endParaRPr lang="en-US" sz="3600" dirty="0">
              <a:solidFill>
                <a:schemeClr val="accent2">
                  <a:lumMod val="5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3600" dirty="0">
                <a:solidFill>
                  <a:schemeClr val="accent2">
                    <a:lumMod val="50000"/>
                  </a:schemeClr>
                </a:solidFill>
                <a:latin typeface="Times New Roman" panose="02020603050405020304" pitchFamily="18" charset="0"/>
                <a:cs typeface="Times New Roman" panose="02020603050405020304" pitchFamily="18" charset="0"/>
              </a:rPr>
              <a:t> Until a time in which machine learning improves to the point that these biases can be accounted for we need to make </a:t>
            </a:r>
            <a:r>
              <a:rPr lang="en-US" sz="3600" b="1" dirty="0">
                <a:solidFill>
                  <a:srgbClr val="C00000"/>
                </a:solidFill>
                <a:latin typeface="Times New Roman" panose="02020603050405020304" pitchFamily="18" charset="0"/>
                <a:cs typeface="Times New Roman" panose="02020603050405020304" pitchFamily="18" charset="0"/>
              </a:rPr>
              <a:t>thoughtful</a:t>
            </a:r>
            <a:r>
              <a:rPr lang="en-US" sz="3600" dirty="0">
                <a:solidFill>
                  <a:schemeClr val="accent2">
                    <a:lumMod val="50000"/>
                  </a:schemeClr>
                </a:solidFill>
                <a:latin typeface="Times New Roman" panose="02020603050405020304" pitchFamily="18" charset="0"/>
                <a:cs typeface="Times New Roman" panose="02020603050405020304" pitchFamily="18" charset="0"/>
              </a:rPr>
              <a:t> decisions about how we use these tools, lucky some techniques are emerging. </a:t>
            </a:r>
            <a:endParaRPr lang="en-US" sz="4000" dirty="0">
              <a:solidFill>
                <a:schemeClr val="accent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509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Effect transition="in" filter="fade">
                                      <p:cBhvr>
                                        <p:cTn id="14" dur="1000"/>
                                        <p:tgtEl>
                                          <p:spTgt spid="5">
                                            <p:txEl>
                                              <p:pRg st="3" end="3"/>
                                            </p:txEl>
                                          </p:spTgt>
                                        </p:tgtEl>
                                      </p:cBhvr>
                                    </p:animEffect>
                                    <p:anim calcmode="lin" valueType="num">
                                      <p:cBhvr>
                                        <p:cTn id="1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DE98DB-4540-D0F9-C7B1-D33F15D0047C}"/>
              </a:ext>
            </a:extLst>
          </p:cNvPr>
          <p:cNvSpPr txBox="1"/>
          <p:nvPr/>
        </p:nvSpPr>
        <p:spPr>
          <a:xfrm>
            <a:off x="163375" y="343566"/>
            <a:ext cx="11229975" cy="6494085"/>
          </a:xfrm>
          <a:prstGeom prst="rect">
            <a:avLst/>
          </a:prstGeom>
          <a:noFill/>
        </p:spPr>
        <p:txBody>
          <a:bodyPr wrap="square" rtlCol="0">
            <a:spAutoFit/>
          </a:bodyPr>
          <a:lstStyle/>
          <a:p>
            <a:pPr algn="ctr"/>
            <a:r>
              <a:rPr lang="en-US" sz="3200" dirty="0">
                <a:solidFill>
                  <a:schemeClr val="accent2">
                    <a:lumMod val="50000"/>
                  </a:schemeClr>
                </a:solidFill>
                <a:latin typeface="Times New Roman" panose="02020603050405020304" pitchFamily="18" charset="0"/>
                <a:cs typeface="Times New Roman" panose="02020603050405020304" pitchFamily="18" charset="0"/>
              </a:rPr>
              <a:t>Data Science Lifecycle of Methods</a:t>
            </a:r>
            <a:endParaRPr lang="en-US" sz="2000" dirty="0">
              <a:solidFill>
                <a:schemeClr val="accent2">
                  <a:lumMod val="50000"/>
                </a:schemeClr>
              </a:solidFill>
              <a:latin typeface="Times New Roman" panose="02020603050405020304" pitchFamily="18" charset="0"/>
              <a:cs typeface="Times New Roman" panose="02020603050405020304" pitchFamily="18" charset="0"/>
            </a:endParaRPr>
          </a:p>
          <a:p>
            <a:r>
              <a:rPr lang="en-US" sz="3200" dirty="0">
                <a:solidFill>
                  <a:schemeClr val="accent2">
                    <a:lumMod val="50000"/>
                  </a:schemeClr>
                </a:solidFill>
                <a:latin typeface="Times New Roman" panose="02020603050405020304" pitchFamily="18" charset="0"/>
                <a:cs typeface="Times New Roman" panose="02020603050405020304" pitchFamily="18" charset="0"/>
              </a:rPr>
              <a:t>Pre-processing – Methods that attempt to </a:t>
            </a:r>
            <a:r>
              <a:rPr lang="en-US" sz="3200" b="1" dirty="0">
                <a:solidFill>
                  <a:srgbClr val="FF0000"/>
                </a:solidFill>
                <a:latin typeface="Times New Roman" panose="02020603050405020304" pitchFamily="18" charset="0"/>
                <a:cs typeface="Times New Roman" panose="02020603050405020304" pitchFamily="18" charset="0"/>
              </a:rPr>
              <a:t>change</a:t>
            </a:r>
            <a:r>
              <a:rPr lang="en-US" sz="3200" dirty="0">
                <a:solidFill>
                  <a:schemeClr val="accent2">
                    <a:lumMod val="50000"/>
                  </a:schemeClr>
                </a:solidFill>
                <a:latin typeface="Times New Roman" panose="02020603050405020304" pitchFamily="18" charset="0"/>
                <a:cs typeface="Times New Roman" panose="02020603050405020304" pitchFamily="18" charset="0"/>
              </a:rPr>
              <a:t> the data prior to model building. Example is weighting down data points that are believed to potentially contribute to bias and up others that might be a solution against bias.  </a:t>
            </a:r>
          </a:p>
          <a:p>
            <a:endParaRPr lang="en-US" sz="3200" dirty="0">
              <a:solidFill>
                <a:schemeClr val="accent2">
                  <a:lumMod val="50000"/>
                </a:schemeClr>
              </a:solidFill>
              <a:latin typeface="Times New Roman" panose="02020603050405020304" pitchFamily="18" charset="0"/>
              <a:cs typeface="Times New Roman" panose="02020603050405020304" pitchFamily="18" charset="0"/>
            </a:endParaRPr>
          </a:p>
          <a:p>
            <a:r>
              <a:rPr lang="en-US" sz="3200" dirty="0">
                <a:solidFill>
                  <a:schemeClr val="accent2">
                    <a:lumMod val="50000"/>
                  </a:schemeClr>
                </a:solidFill>
                <a:latin typeface="Times New Roman" panose="02020603050405020304" pitchFamily="18" charset="0"/>
                <a:cs typeface="Times New Roman" panose="02020603050405020304" pitchFamily="18" charset="0"/>
              </a:rPr>
              <a:t>In-processing – Generating models with an </a:t>
            </a:r>
            <a:r>
              <a:rPr lang="en-US" sz="3200" b="1" dirty="0">
                <a:solidFill>
                  <a:srgbClr val="FF0000"/>
                </a:solidFill>
                <a:latin typeface="Times New Roman" panose="02020603050405020304" pitchFamily="18" charset="0"/>
                <a:cs typeface="Times New Roman" panose="02020603050405020304" pitchFamily="18" charset="0"/>
              </a:rPr>
              <a:t>interpretable approach</a:t>
            </a:r>
            <a:r>
              <a:rPr lang="en-US" sz="3200" dirty="0">
                <a:solidFill>
                  <a:schemeClr val="accent2">
                    <a:lumMod val="50000"/>
                  </a:schemeClr>
                </a:solidFill>
                <a:latin typeface="Times New Roman" panose="02020603050405020304" pitchFamily="18" charset="0"/>
                <a:cs typeface="Times New Roman" panose="02020603050405020304" pitchFamily="18" charset="0"/>
              </a:rPr>
              <a:t>, instead of simply focusing on accuracy or other measures. </a:t>
            </a:r>
          </a:p>
          <a:p>
            <a:endParaRPr lang="en-US" sz="3200" dirty="0">
              <a:solidFill>
                <a:schemeClr val="accent2">
                  <a:lumMod val="50000"/>
                </a:schemeClr>
              </a:solidFill>
              <a:latin typeface="Times New Roman" panose="02020603050405020304" pitchFamily="18" charset="0"/>
              <a:cs typeface="Times New Roman" panose="02020603050405020304" pitchFamily="18" charset="0"/>
            </a:endParaRPr>
          </a:p>
          <a:p>
            <a:r>
              <a:rPr lang="en-US" sz="3200" dirty="0">
                <a:solidFill>
                  <a:schemeClr val="accent2">
                    <a:lumMod val="50000"/>
                  </a:schemeClr>
                </a:solidFill>
                <a:latin typeface="Times New Roman" panose="02020603050405020304" pitchFamily="18" charset="0"/>
                <a:cs typeface="Times New Roman" panose="02020603050405020304" pitchFamily="18" charset="0"/>
              </a:rPr>
              <a:t>Post-processing – Reviewing the evaluation and determine if the model is producing unfair distributions of predictions – mostly about how the errors are distributed (</a:t>
            </a:r>
            <a:r>
              <a:rPr lang="en-US" sz="3200" b="1" dirty="0">
                <a:solidFill>
                  <a:srgbClr val="FF0000"/>
                </a:solidFill>
                <a:latin typeface="Times New Roman" panose="02020603050405020304" pitchFamily="18" charset="0"/>
                <a:cs typeface="Times New Roman" panose="02020603050405020304" pitchFamily="18" charset="0"/>
              </a:rPr>
              <a:t>Fairness</a:t>
            </a:r>
            <a:r>
              <a:rPr lang="en-US" sz="3200" dirty="0">
                <a:solidFill>
                  <a:schemeClr val="accent2">
                    <a:lumMod val="50000"/>
                  </a:schemeClr>
                </a:solidFill>
                <a:latin typeface="Times New Roman" panose="02020603050405020304" pitchFamily="18" charset="0"/>
                <a:cs typeface="Times New Roman" panose="02020603050405020304" pitchFamily="18" charset="0"/>
              </a:rPr>
              <a:t>). </a:t>
            </a:r>
            <a:endParaRPr lang="en-US" sz="2800" dirty="0">
              <a:solidFill>
                <a:schemeClr val="accent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86446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5037" y="284693"/>
            <a:ext cx="11229975" cy="5878532"/>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solidFill>
                  <a:schemeClr val="accent2">
                    <a:lumMod val="50000"/>
                  </a:schemeClr>
                </a:solidFill>
                <a:latin typeface="Times New Roman" panose="02020603050405020304" pitchFamily="18" charset="0"/>
                <a:cs typeface="Times New Roman" panose="02020603050405020304" pitchFamily="18" charset="0"/>
              </a:rPr>
              <a:t>Post-Processing Fairness – The field is starting to mature around some central approaches to assessing fairness of machine learning algorithms </a:t>
            </a:r>
          </a:p>
          <a:p>
            <a:pPr marL="914400" lvl="1" indent="-457200">
              <a:buFont typeface="Wingdings" panose="05000000000000000000" pitchFamily="2" charset="2"/>
              <a:buChar char="v"/>
            </a:pPr>
            <a:r>
              <a:rPr lang="en-US" sz="2800" dirty="0">
                <a:solidFill>
                  <a:schemeClr val="accent2">
                    <a:lumMod val="50000"/>
                  </a:schemeClr>
                </a:solidFill>
                <a:latin typeface="Times New Roman" panose="02020603050405020304" pitchFamily="18" charset="0"/>
                <a:cs typeface="Times New Roman" panose="02020603050405020304" pitchFamily="18" charset="0"/>
              </a:rPr>
              <a:t>Fairness (non-bias) - outcomes of a machine learning can be mathematically proven to treat the </a:t>
            </a:r>
            <a:r>
              <a:rPr lang="en-US" sz="2800" b="1" dirty="0">
                <a:solidFill>
                  <a:srgbClr val="C00000"/>
                </a:solidFill>
                <a:latin typeface="Times New Roman" panose="02020603050405020304" pitchFamily="18" charset="0"/>
                <a:cs typeface="Times New Roman" panose="02020603050405020304" pitchFamily="18" charset="0"/>
              </a:rPr>
              <a:t>protected classes </a:t>
            </a:r>
            <a:r>
              <a:rPr lang="en-US" sz="2800" dirty="0">
                <a:solidFill>
                  <a:schemeClr val="accent2">
                    <a:lumMod val="50000"/>
                  </a:schemeClr>
                </a:solidFill>
                <a:latin typeface="Times New Roman" panose="02020603050405020304" pitchFamily="18" charset="0"/>
                <a:cs typeface="Times New Roman" panose="02020603050405020304" pitchFamily="18" charset="0"/>
              </a:rPr>
              <a:t>equally </a:t>
            </a:r>
          </a:p>
          <a:p>
            <a:pPr lvl="1"/>
            <a:endParaRPr lang="en-US" sz="2800" dirty="0">
              <a:solidFill>
                <a:schemeClr val="accent2">
                  <a:lumMod val="50000"/>
                </a:schemeClr>
              </a:solidFill>
              <a:latin typeface="Times New Roman" panose="02020603050405020304" pitchFamily="18" charset="0"/>
              <a:cs typeface="Times New Roman" panose="02020603050405020304" pitchFamily="18" charset="0"/>
            </a:endParaRPr>
          </a:p>
          <a:p>
            <a:pPr marL="1371600" lvl="2" indent="-457200">
              <a:buFont typeface="Wingdings" panose="05000000000000000000" pitchFamily="2" charset="2"/>
              <a:buChar char="Ø"/>
            </a:pPr>
            <a:r>
              <a:rPr lang="en-US" sz="2400" dirty="0">
                <a:solidFill>
                  <a:schemeClr val="accent2">
                    <a:lumMod val="50000"/>
                  </a:schemeClr>
                </a:solidFill>
                <a:latin typeface="Times New Roman" panose="02020603050405020304" pitchFamily="18" charset="0"/>
                <a:cs typeface="Times New Roman" panose="02020603050405020304" pitchFamily="18" charset="0"/>
              </a:rPr>
              <a:t>Meaning the errors of a model are similar across these </a:t>
            </a:r>
            <a:r>
              <a:rPr lang="en-US" sz="2400" b="1" dirty="0">
                <a:solidFill>
                  <a:srgbClr val="C00000"/>
                </a:solidFill>
                <a:latin typeface="Times New Roman" panose="02020603050405020304" pitchFamily="18" charset="0"/>
                <a:cs typeface="Times New Roman" panose="02020603050405020304" pitchFamily="18" charset="0"/>
              </a:rPr>
              <a:t>groups</a:t>
            </a:r>
            <a:r>
              <a:rPr lang="en-US" sz="2400" dirty="0">
                <a:solidFill>
                  <a:schemeClr val="accent2">
                    <a:lumMod val="50000"/>
                  </a:schemeClr>
                </a:solidFill>
                <a:latin typeface="Times New Roman" panose="02020603050405020304" pitchFamily="18" charset="0"/>
                <a:cs typeface="Times New Roman" panose="02020603050405020304" pitchFamily="18" charset="0"/>
              </a:rPr>
              <a:t>.  These groups usually represent “protected classes” such as gender or race or sexual orientation.</a:t>
            </a:r>
          </a:p>
          <a:p>
            <a:pPr lvl="2"/>
            <a:r>
              <a:rPr lang="en-US" sz="2400" dirty="0">
                <a:solidFill>
                  <a:schemeClr val="accent2">
                    <a:lumMod val="50000"/>
                  </a:schemeClr>
                </a:solidFill>
                <a:latin typeface="Times New Roman" panose="02020603050405020304" pitchFamily="18" charset="0"/>
                <a:cs typeface="Times New Roman" panose="02020603050405020304" pitchFamily="18" charset="0"/>
              </a:rPr>
              <a:t> </a:t>
            </a:r>
          </a:p>
          <a:p>
            <a:pPr marL="914400" lvl="1" indent="-457200">
              <a:buFont typeface="Wingdings" panose="05000000000000000000" pitchFamily="2" charset="2"/>
              <a:buChar char="v"/>
            </a:pPr>
            <a:r>
              <a:rPr lang="en-US" sz="2800" dirty="0">
                <a:solidFill>
                  <a:schemeClr val="accent2">
                    <a:lumMod val="50000"/>
                  </a:schemeClr>
                </a:solidFill>
                <a:latin typeface="Times New Roman" panose="02020603050405020304" pitchFamily="18" charset="0"/>
                <a:cs typeface="Times New Roman" panose="02020603050405020304" pitchFamily="18" charset="0"/>
              </a:rPr>
              <a:t>Keep in mind that there may be </a:t>
            </a:r>
            <a:r>
              <a:rPr lang="en-US" sz="2800" b="1" dirty="0">
                <a:solidFill>
                  <a:srgbClr val="C00000"/>
                </a:solidFill>
                <a:latin typeface="Times New Roman" panose="02020603050405020304" pitchFamily="18" charset="0"/>
                <a:cs typeface="Times New Roman" panose="02020603050405020304" pitchFamily="18" charset="0"/>
              </a:rPr>
              <a:t>statistical variations </a:t>
            </a:r>
            <a:r>
              <a:rPr lang="en-US" sz="2800" dirty="0">
                <a:solidFill>
                  <a:schemeClr val="accent2">
                    <a:lumMod val="50000"/>
                  </a:schemeClr>
                </a:solidFill>
                <a:latin typeface="Times New Roman" panose="02020603050405020304" pitchFamily="18" charset="0"/>
                <a:cs typeface="Times New Roman" panose="02020603050405020304" pitchFamily="18" charset="0"/>
              </a:rPr>
              <a:t>in outcomes between these groups already, what we want is the model to take these into account but not unfairly penalize the protected class variables in comparison to those that have similar profiles that don’t represent a protected class – </a:t>
            </a:r>
            <a:r>
              <a:rPr lang="en-US" sz="2800" b="1" dirty="0">
                <a:solidFill>
                  <a:srgbClr val="C00000"/>
                </a:solidFill>
                <a:latin typeface="Times New Roman" panose="02020603050405020304" pitchFamily="18" charset="0"/>
                <a:cs typeface="Times New Roman" panose="02020603050405020304" pitchFamily="18" charset="0"/>
              </a:rPr>
              <a:t>individual fairness</a:t>
            </a:r>
          </a:p>
        </p:txBody>
      </p:sp>
    </p:spTree>
    <p:extLst>
      <p:ext uri="{BB962C8B-B14F-4D97-AF65-F5344CB8AC3E}">
        <p14:creationId xmlns:p14="http://schemas.microsoft.com/office/powerpoint/2010/main" val="233772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1000"/>
                                        <p:tgtEl>
                                          <p:spTgt spid="5">
                                            <p:txEl>
                                              <p:pRg st="5" end="5"/>
                                            </p:txEl>
                                          </p:spTgt>
                                        </p:tgtEl>
                                      </p:cBhvr>
                                    </p:animEffect>
                                    <p:anim calcmode="lin" valueType="num">
                                      <p:cBhvr>
                                        <p:cTn id="8"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24448" y="81956"/>
            <a:ext cx="6759483"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a:t>
            </a:r>
          </a:p>
        </p:txBody>
      </p:sp>
      <p:sp>
        <p:nvSpPr>
          <p:cNvPr id="5" name="TextBox 4"/>
          <p:cNvSpPr txBox="1"/>
          <p:nvPr/>
        </p:nvSpPr>
        <p:spPr>
          <a:xfrm>
            <a:off x="164794" y="210149"/>
            <a:ext cx="11229975" cy="4247317"/>
          </a:xfrm>
          <a:prstGeom prst="rect">
            <a:avLst/>
          </a:prstGeom>
          <a:noFill/>
        </p:spPr>
        <p:txBody>
          <a:bodyPr wrap="square" rtlCol="0">
            <a:spAutoFit/>
          </a:bodyPr>
          <a:lstStyle/>
          <a:p>
            <a:pPr marL="342900" indent="-342900">
              <a:buFont typeface="Wingdings" panose="05000000000000000000" pitchFamily="2" charset="2"/>
              <a:buChar char="Ø"/>
            </a:pPr>
            <a:r>
              <a:rPr lang="en-US" sz="2700" dirty="0">
                <a:solidFill>
                  <a:schemeClr val="accent2">
                    <a:lumMod val="50000"/>
                  </a:schemeClr>
                </a:solidFill>
                <a:latin typeface="Times New Roman" panose="02020603050405020304" pitchFamily="18" charset="0"/>
                <a:cs typeface="Times New Roman" panose="02020603050405020304" pitchFamily="18" charset="0"/>
              </a:rPr>
              <a:t>In assessing whether our models are “fair” we can use several rather simple assessment approaches </a:t>
            </a:r>
          </a:p>
          <a:p>
            <a:pPr marL="914400" lvl="1" indent="-457200">
              <a:buFont typeface="Wingdings" panose="05000000000000000000" pitchFamily="2" charset="2"/>
              <a:buChar char="v"/>
            </a:pPr>
            <a:r>
              <a:rPr lang="en-US" sz="2700" dirty="0">
                <a:solidFill>
                  <a:schemeClr val="accent2">
                    <a:lumMod val="50000"/>
                  </a:schemeClr>
                </a:solidFill>
                <a:latin typeface="Times New Roman" panose="02020603050405020304" pitchFamily="18" charset="0"/>
                <a:cs typeface="Times New Roman" panose="02020603050405020304" pitchFamily="18" charset="0"/>
              </a:rPr>
              <a:t>Demographic Parity</a:t>
            </a:r>
          </a:p>
          <a:p>
            <a:pPr marL="914400" lvl="1" indent="-457200">
              <a:buFont typeface="Wingdings" panose="05000000000000000000" pitchFamily="2" charset="2"/>
              <a:buChar char="v"/>
            </a:pPr>
            <a:r>
              <a:rPr lang="en-US" sz="2700" dirty="0">
                <a:solidFill>
                  <a:schemeClr val="accent2">
                    <a:lumMod val="50000"/>
                  </a:schemeClr>
                </a:solidFill>
                <a:latin typeface="Times New Roman" panose="02020603050405020304" pitchFamily="18" charset="0"/>
                <a:cs typeface="Times New Roman" panose="02020603050405020304" pitchFamily="18" charset="0"/>
              </a:rPr>
              <a:t>Equality of Odds</a:t>
            </a:r>
          </a:p>
          <a:p>
            <a:pPr marL="914400" lvl="1" indent="-457200">
              <a:buFont typeface="Wingdings" panose="05000000000000000000" pitchFamily="2" charset="2"/>
              <a:buChar char="v"/>
            </a:pPr>
            <a:r>
              <a:rPr lang="en-US" sz="2700" dirty="0">
                <a:solidFill>
                  <a:schemeClr val="accent2">
                    <a:lumMod val="50000"/>
                  </a:schemeClr>
                </a:solidFill>
                <a:latin typeface="Times New Roman" panose="02020603050405020304" pitchFamily="18" charset="0"/>
                <a:cs typeface="Times New Roman" panose="02020603050405020304" pitchFamily="18" charset="0"/>
              </a:rPr>
              <a:t>Equality of Opportunity</a:t>
            </a:r>
          </a:p>
          <a:p>
            <a:pPr marL="914400" lvl="1" indent="-457200">
              <a:buFont typeface="Wingdings" panose="05000000000000000000" pitchFamily="2" charset="2"/>
              <a:buChar char="v"/>
            </a:pPr>
            <a:endParaRPr lang="en-US" sz="2700" dirty="0">
              <a:solidFill>
                <a:schemeClr val="accent2">
                  <a:lumMod val="50000"/>
                </a:schemeClr>
              </a:solidFill>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v"/>
            </a:pPr>
            <a:endParaRPr lang="en-US" sz="2700" dirty="0">
              <a:solidFill>
                <a:schemeClr val="accent2">
                  <a:lumMod val="50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700" dirty="0">
                <a:solidFill>
                  <a:schemeClr val="accent2">
                    <a:lumMod val="50000"/>
                  </a:schemeClr>
                </a:solidFill>
                <a:latin typeface="Times New Roman" panose="02020603050405020304" pitchFamily="18" charset="0"/>
                <a:cs typeface="Times New Roman" panose="02020603050405020304" pitchFamily="18" charset="0"/>
              </a:rPr>
              <a:t>But…before we dig into these, we need to discuss evaluations of ML models, specifically confusion matrices and AUC/ROC curves…maybe  </a:t>
            </a:r>
          </a:p>
          <a:p>
            <a:pPr marL="914400" lvl="1" indent="-457200">
              <a:buFont typeface="Wingdings" panose="05000000000000000000" pitchFamily="2" charset="2"/>
              <a:buChar char="v"/>
            </a:pPr>
            <a:endParaRPr lang="en-US" sz="2700" b="1" dirty="0">
              <a:solidFill>
                <a:schemeClr val="accent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858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1000"/>
                                        <p:tgtEl>
                                          <p:spTgt spid="5">
                                            <p:txEl>
                                              <p:pRg st="6" end="6"/>
                                            </p:txEl>
                                          </p:spTgt>
                                        </p:tgtEl>
                                      </p:cBhvr>
                                    </p:animEffect>
                                    <p:anim calcmode="lin" valueType="num">
                                      <p:cBhvr>
                                        <p:cTn id="8"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EA04CA-0A16-0DBA-08EB-E81A354458C7}"/>
              </a:ext>
            </a:extLst>
          </p:cNvPr>
          <p:cNvSpPr>
            <a:spLocks noGrp="1"/>
          </p:cNvSpPr>
          <p:nvPr>
            <p:ph type="sldNum" sz="quarter" idx="12"/>
          </p:nvPr>
        </p:nvSpPr>
        <p:spPr/>
        <p:txBody>
          <a:bodyPr/>
          <a:lstStyle/>
          <a:p>
            <a:fld id="{5ACD0CF0-90CC-9C41-A77B-2776398A8C8B}" type="slidenum">
              <a:rPr lang="en-US" smtClean="0"/>
              <a:pPr/>
              <a:t>45</a:t>
            </a:fld>
            <a:endParaRPr lang="en-US"/>
          </a:p>
        </p:txBody>
      </p:sp>
      <p:pic>
        <p:nvPicPr>
          <p:cNvPr id="6" name="Picture 5" descr="Diagram&#10;&#10;Description automatically generated">
            <a:extLst>
              <a:ext uri="{FF2B5EF4-FFF2-40B4-BE49-F238E27FC236}">
                <a16:creationId xmlns:a16="http://schemas.microsoft.com/office/drawing/2014/main" id="{927F6911-B3F7-9D12-ACB4-77F1EE8D08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838200"/>
            <a:ext cx="10008268" cy="4133850"/>
          </a:xfrm>
          <a:prstGeom prst="rect">
            <a:avLst/>
          </a:prstGeom>
        </p:spPr>
      </p:pic>
      <p:sp>
        <p:nvSpPr>
          <p:cNvPr id="7" name="TextBox 6">
            <a:extLst>
              <a:ext uri="{FF2B5EF4-FFF2-40B4-BE49-F238E27FC236}">
                <a16:creationId xmlns:a16="http://schemas.microsoft.com/office/drawing/2014/main" id="{606CD550-676E-766F-02B1-257F893D1BA0}"/>
              </a:ext>
            </a:extLst>
          </p:cNvPr>
          <p:cNvSpPr txBox="1"/>
          <p:nvPr/>
        </p:nvSpPr>
        <p:spPr>
          <a:xfrm>
            <a:off x="9041" y="5631095"/>
            <a:ext cx="10008268" cy="369332"/>
          </a:xfrm>
          <a:prstGeom prst="rect">
            <a:avLst/>
          </a:prstGeom>
          <a:noFill/>
        </p:spPr>
        <p:txBody>
          <a:bodyPr wrap="square" rtlCol="0">
            <a:spAutoFit/>
          </a:bodyPr>
          <a:lstStyle/>
          <a:p>
            <a:r>
              <a:rPr lang="en-US" dirty="0"/>
              <a:t>Source: https://nbviewer.org/github/IBM/AIF360/blob/master/examples/tutorial_credit_scoring.ipynb</a:t>
            </a:r>
          </a:p>
        </p:txBody>
      </p:sp>
    </p:spTree>
    <p:extLst>
      <p:ext uri="{BB962C8B-B14F-4D97-AF65-F5344CB8AC3E}">
        <p14:creationId xmlns:p14="http://schemas.microsoft.com/office/powerpoint/2010/main" val="2603675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7A52CA-6AA4-3470-D3BD-CECD8385146C}"/>
              </a:ext>
            </a:extLst>
          </p:cNvPr>
          <p:cNvSpPr>
            <a:spLocks noGrp="1"/>
          </p:cNvSpPr>
          <p:nvPr>
            <p:ph type="sldNum" sz="quarter" idx="12"/>
          </p:nvPr>
        </p:nvSpPr>
        <p:spPr/>
        <p:txBody>
          <a:bodyPr/>
          <a:lstStyle/>
          <a:p>
            <a:fld id="{5ACD0CF0-90CC-9C41-A77B-2776398A8C8B}" type="slidenum">
              <a:rPr lang="en-US" smtClean="0"/>
              <a:pPr/>
              <a:t>46</a:t>
            </a:fld>
            <a:endParaRPr lang="en-US"/>
          </a:p>
        </p:txBody>
      </p:sp>
      <p:graphicFrame>
        <p:nvGraphicFramePr>
          <p:cNvPr id="5" name="Table 5">
            <a:extLst>
              <a:ext uri="{FF2B5EF4-FFF2-40B4-BE49-F238E27FC236}">
                <a16:creationId xmlns:a16="http://schemas.microsoft.com/office/drawing/2014/main" id="{408E17E7-EE01-02B8-2887-D14BBB272ED4}"/>
              </a:ext>
            </a:extLst>
          </p:cNvPr>
          <p:cNvGraphicFramePr>
            <a:graphicFrameLocks noGrp="1"/>
          </p:cNvGraphicFramePr>
          <p:nvPr>
            <p:extLst>
              <p:ext uri="{D42A27DB-BD31-4B8C-83A1-F6EECF244321}">
                <p14:modId xmlns:p14="http://schemas.microsoft.com/office/powerpoint/2010/main" val="1809787727"/>
              </p:ext>
            </p:extLst>
          </p:nvPr>
        </p:nvGraphicFramePr>
        <p:xfrm>
          <a:off x="228599" y="838200"/>
          <a:ext cx="3810001" cy="4877649"/>
        </p:xfrm>
        <a:graphic>
          <a:graphicData uri="http://schemas.openxmlformats.org/drawingml/2006/table">
            <a:tbl>
              <a:tblPr firstRow="1" bandRow="1">
                <a:tableStyleId>{B301B821-A1FF-4177-AEE7-76D212191A09}</a:tableStyleId>
              </a:tblPr>
              <a:tblGrid>
                <a:gridCol w="914400">
                  <a:extLst>
                    <a:ext uri="{9D8B030D-6E8A-4147-A177-3AD203B41FA5}">
                      <a16:colId xmlns:a16="http://schemas.microsoft.com/office/drawing/2014/main" val="1450445579"/>
                    </a:ext>
                  </a:extLst>
                </a:gridCol>
                <a:gridCol w="1515600">
                  <a:extLst>
                    <a:ext uri="{9D8B030D-6E8A-4147-A177-3AD203B41FA5}">
                      <a16:colId xmlns:a16="http://schemas.microsoft.com/office/drawing/2014/main" val="1174995120"/>
                    </a:ext>
                  </a:extLst>
                </a:gridCol>
                <a:gridCol w="1380001">
                  <a:extLst>
                    <a:ext uri="{9D8B030D-6E8A-4147-A177-3AD203B41FA5}">
                      <a16:colId xmlns:a16="http://schemas.microsoft.com/office/drawing/2014/main" val="239219721"/>
                    </a:ext>
                  </a:extLst>
                </a:gridCol>
              </a:tblGrid>
              <a:tr h="605367">
                <a:tc>
                  <a:txBody>
                    <a:bodyPr/>
                    <a:lstStyle/>
                    <a:p>
                      <a:pPr algn="ctr"/>
                      <a:r>
                        <a:rPr lang="en-US" dirty="0"/>
                        <a:t>Index</a:t>
                      </a:r>
                    </a:p>
                  </a:txBody>
                  <a:tcPr/>
                </a:tc>
                <a:tc>
                  <a:txBody>
                    <a:bodyPr/>
                    <a:lstStyle/>
                    <a:p>
                      <a:pPr algn="ctr"/>
                      <a:r>
                        <a:rPr lang="en-US" dirty="0"/>
                        <a:t>Predicted Probability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Prediction</a:t>
                      </a:r>
                    </a:p>
                    <a:p>
                      <a:pPr algn="ctr"/>
                      <a:endParaRPr lang="en-US" dirty="0"/>
                    </a:p>
                  </a:txBody>
                  <a:tcPr/>
                </a:tc>
                <a:extLst>
                  <a:ext uri="{0D108BD9-81ED-4DB2-BD59-A6C34878D82A}">
                    <a16:rowId xmlns:a16="http://schemas.microsoft.com/office/drawing/2014/main" val="3853478479"/>
                  </a:ext>
                </a:extLst>
              </a:tr>
              <a:tr h="605367">
                <a:tc>
                  <a:txBody>
                    <a:bodyPr/>
                    <a:lstStyle/>
                    <a:p>
                      <a:pPr algn="ctr"/>
                      <a:r>
                        <a:rPr lang="en-US" dirty="0"/>
                        <a:t>1</a:t>
                      </a:r>
                    </a:p>
                  </a:txBody>
                  <a:tcPr/>
                </a:tc>
                <a:tc>
                  <a:txBody>
                    <a:bodyPr/>
                    <a:lstStyle/>
                    <a:p>
                      <a:pPr algn="ctr"/>
                      <a:r>
                        <a:rPr lang="en-US" dirty="0"/>
                        <a:t>.50</a:t>
                      </a:r>
                    </a:p>
                  </a:txBody>
                  <a:tcPr/>
                </a:tc>
                <a:tc>
                  <a:txBody>
                    <a:bodyPr/>
                    <a:lstStyle/>
                    <a:p>
                      <a:pPr algn="ctr"/>
                      <a:r>
                        <a:rPr lang="en-US" dirty="0"/>
                        <a:t>1</a:t>
                      </a:r>
                    </a:p>
                  </a:txBody>
                  <a:tcPr/>
                </a:tc>
                <a:extLst>
                  <a:ext uri="{0D108BD9-81ED-4DB2-BD59-A6C34878D82A}">
                    <a16:rowId xmlns:a16="http://schemas.microsoft.com/office/drawing/2014/main" val="207227997"/>
                  </a:ext>
                </a:extLst>
              </a:tr>
              <a:tr h="605367">
                <a:tc>
                  <a:txBody>
                    <a:bodyPr/>
                    <a:lstStyle/>
                    <a:p>
                      <a:pPr algn="ctr"/>
                      <a:r>
                        <a:rPr lang="en-US" dirty="0"/>
                        <a:t>2</a:t>
                      </a:r>
                    </a:p>
                  </a:txBody>
                  <a:tcPr/>
                </a:tc>
                <a:tc>
                  <a:txBody>
                    <a:bodyPr/>
                    <a:lstStyle/>
                    <a:p>
                      <a:pPr algn="ctr"/>
                      <a:r>
                        <a:rPr lang="en-US" dirty="0"/>
                        <a:t>.75</a:t>
                      </a:r>
                    </a:p>
                  </a:txBody>
                  <a:tcPr/>
                </a:tc>
                <a:tc>
                  <a:txBody>
                    <a:bodyPr/>
                    <a:lstStyle/>
                    <a:p>
                      <a:pPr algn="ctr"/>
                      <a:r>
                        <a:rPr lang="en-US" dirty="0"/>
                        <a:t>1</a:t>
                      </a:r>
                    </a:p>
                  </a:txBody>
                  <a:tcPr/>
                </a:tc>
                <a:extLst>
                  <a:ext uri="{0D108BD9-81ED-4DB2-BD59-A6C34878D82A}">
                    <a16:rowId xmlns:a16="http://schemas.microsoft.com/office/drawing/2014/main" val="271707686"/>
                  </a:ext>
                </a:extLst>
              </a:tr>
              <a:tr h="605367">
                <a:tc>
                  <a:txBody>
                    <a:bodyPr/>
                    <a:lstStyle/>
                    <a:p>
                      <a:pPr algn="ctr"/>
                      <a:r>
                        <a:rPr lang="en-US" dirty="0"/>
                        <a:t>3</a:t>
                      </a:r>
                    </a:p>
                  </a:txBody>
                  <a:tcPr/>
                </a:tc>
                <a:tc>
                  <a:txBody>
                    <a:bodyPr/>
                    <a:lstStyle/>
                    <a:p>
                      <a:pPr algn="ctr"/>
                      <a:r>
                        <a:rPr lang="en-US" dirty="0"/>
                        <a:t>.25</a:t>
                      </a:r>
                    </a:p>
                  </a:txBody>
                  <a:tcPr/>
                </a:tc>
                <a:tc>
                  <a:txBody>
                    <a:bodyPr/>
                    <a:lstStyle/>
                    <a:p>
                      <a:pPr algn="ctr"/>
                      <a:r>
                        <a:rPr lang="en-US" dirty="0"/>
                        <a:t>0</a:t>
                      </a:r>
                    </a:p>
                  </a:txBody>
                  <a:tcPr/>
                </a:tc>
                <a:extLst>
                  <a:ext uri="{0D108BD9-81ED-4DB2-BD59-A6C34878D82A}">
                    <a16:rowId xmlns:a16="http://schemas.microsoft.com/office/drawing/2014/main" val="4259930986"/>
                  </a:ext>
                </a:extLst>
              </a:tr>
              <a:tr h="605367">
                <a:tc>
                  <a:txBody>
                    <a:bodyPr/>
                    <a:lstStyle/>
                    <a:p>
                      <a:pPr algn="ctr"/>
                      <a:r>
                        <a:rPr lang="en-US" dirty="0"/>
                        <a:t>4</a:t>
                      </a:r>
                    </a:p>
                  </a:txBody>
                  <a:tcPr/>
                </a:tc>
                <a:tc>
                  <a:txBody>
                    <a:bodyPr/>
                    <a:lstStyle/>
                    <a:p>
                      <a:pPr algn="ctr"/>
                      <a:r>
                        <a:rPr lang="en-US" dirty="0"/>
                        <a:t>.35</a:t>
                      </a:r>
                    </a:p>
                  </a:txBody>
                  <a:tcPr/>
                </a:tc>
                <a:tc>
                  <a:txBody>
                    <a:bodyPr/>
                    <a:lstStyle/>
                    <a:p>
                      <a:pPr algn="ctr"/>
                      <a:r>
                        <a:rPr lang="en-US" dirty="0"/>
                        <a:t>0</a:t>
                      </a:r>
                    </a:p>
                  </a:txBody>
                  <a:tcPr/>
                </a:tc>
                <a:extLst>
                  <a:ext uri="{0D108BD9-81ED-4DB2-BD59-A6C34878D82A}">
                    <a16:rowId xmlns:a16="http://schemas.microsoft.com/office/drawing/2014/main" val="4092155413"/>
                  </a:ext>
                </a:extLst>
              </a:tr>
              <a:tr h="605367">
                <a:tc>
                  <a:txBody>
                    <a:bodyPr/>
                    <a:lstStyle/>
                    <a:p>
                      <a:pPr algn="ctr"/>
                      <a:r>
                        <a:rPr lang="en-US" dirty="0"/>
                        <a:t>5</a:t>
                      </a:r>
                    </a:p>
                  </a:txBody>
                  <a:tcPr/>
                </a:tc>
                <a:tc>
                  <a:txBody>
                    <a:bodyPr/>
                    <a:lstStyle/>
                    <a:p>
                      <a:pPr algn="ctr"/>
                      <a:r>
                        <a:rPr lang="en-US" dirty="0"/>
                        <a:t>.45</a:t>
                      </a:r>
                    </a:p>
                  </a:txBody>
                  <a:tcPr/>
                </a:tc>
                <a:tc>
                  <a:txBody>
                    <a:bodyPr/>
                    <a:lstStyle/>
                    <a:p>
                      <a:pPr algn="ctr"/>
                      <a:r>
                        <a:rPr lang="en-US" dirty="0"/>
                        <a:t>0</a:t>
                      </a:r>
                    </a:p>
                  </a:txBody>
                  <a:tcPr/>
                </a:tc>
                <a:extLst>
                  <a:ext uri="{0D108BD9-81ED-4DB2-BD59-A6C34878D82A}">
                    <a16:rowId xmlns:a16="http://schemas.microsoft.com/office/drawing/2014/main" val="3931140008"/>
                  </a:ext>
                </a:extLst>
              </a:tr>
              <a:tr h="605367">
                <a:tc>
                  <a:txBody>
                    <a:bodyPr/>
                    <a:lstStyle/>
                    <a:p>
                      <a:pPr algn="ctr"/>
                      <a:r>
                        <a:rPr lang="en-US" dirty="0"/>
                        <a:t>6</a:t>
                      </a:r>
                    </a:p>
                  </a:txBody>
                  <a:tcPr/>
                </a:tc>
                <a:tc>
                  <a:txBody>
                    <a:bodyPr/>
                    <a:lstStyle/>
                    <a:p>
                      <a:pPr algn="ctr"/>
                      <a:r>
                        <a:rPr lang="en-US" dirty="0"/>
                        <a:t>.70</a:t>
                      </a:r>
                    </a:p>
                  </a:txBody>
                  <a:tcPr/>
                </a:tc>
                <a:tc>
                  <a:txBody>
                    <a:bodyPr/>
                    <a:lstStyle/>
                    <a:p>
                      <a:pPr algn="ctr"/>
                      <a:r>
                        <a:rPr lang="en-US" dirty="0"/>
                        <a:t>1</a:t>
                      </a:r>
                    </a:p>
                  </a:txBody>
                  <a:tcPr/>
                </a:tc>
                <a:extLst>
                  <a:ext uri="{0D108BD9-81ED-4DB2-BD59-A6C34878D82A}">
                    <a16:rowId xmlns:a16="http://schemas.microsoft.com/office/drawing/2014/main" val="2287262054"/>
                  </a:ext>
                </a:extLst>
              </a:tr>
              <a:tr h="605367">
                <a:tc>
                  <a:txBody>
                    <a:bodyPr/>
                    <a:lstStyle/>
                    <a:p>
                      <a:pPr algn="ctr"/>
                      <a:r>
                        <a:rPr lang="en-US" dirty="0"/>
                        <a:t>7</a:t>
                      </a:r>
                    </a:p>
                  </a:txBody>
                  <a:tcPr/>
                </a:tc>
                <a:tc>
                  <a:txBody>
                    <a:bodyPr/>
                    <a:lstStyle/>
                    <a:p>
                      <a:pPr algn="ctr"/>
                      <a:r>
                        <a:rPr lang="en-US" dirty="0"/>
                        <a:t>.76</a:t>
                      </a:r>
                    </a:p>
                  </a:txBody>
                  <a:tcPr/>
                </a:tc>
                <a:tc>
                  <a:txBody>
                    <a:bodyPr/>
                    <a:lstStyle/>
                    <a:p>
                      <a:pPr algn="ctr"/>
                      <a:r>
                        <a:rPr lang="en-US" dirty="0"/>
                        <a:t>1</a:t>
                      </a:r>
                    </a:p>
                  </a:txBody>
                  <a:tcPr/>
                </a:tc>
                <a:extLst>
                  <a:ext uri="{0D108BD9-81ED-4DB2-BD59-A6C34878D82A}">
                    <a16:rowId xmlns:a16="http://schemas.microsoft.com/office/drawing/2014/main" val="937034942"/>
                  </a:ext>
                </a:extLst>
              </a:tr>
            </a:tbl>
          </a:graphicData>
        </a:graphic>
      </p:graphicFrame>
      <p:graphicFrame>
        <p:nvGraphicFramePr>
          <p:cNvPr id="7" name="Table 5">
            <a:extLst>
              <a:ext uri="{FF2B5EF4-FFF2-40B4-BE49-F238E27FC236}">
                <a16:creationId xmlns:a16="http://schemas.microsoft.com/office/drawing/2014/main" id="{955CF18C-8F63-C21E-FEA1-04F90C2D60E4}"/>
              </a:ext>
            </a:extLst>
          </p:cNvPr>
          <p:cNvGraphicFramePr>
            <a:graphicFrameLocks noGrp="1"/>
          </p:cNvGraphicFramePr>
          <p:nvPr>
            <p:extLst>
              <p:ext uri="{D42A27DB-BD31-4B8C-83A1-F6EECF244321}">
                <p14:modId xmlns:p14="http://schemas.microsoft.com/office/powerpoint/2010/main" val="489863946"/>
              </p:ext>
            </p:extLst>
          </p:nvPr>
        </p:nvGraphicFramePr>
        <p:xfrm>
          <a:off x="8305800" y="762000"/>
          <a:ext cx="3810001" cy="4877649"/>
        </p:xfrm>
        <a:graphic>
          <a:graphicData uri="http://schemas.openxmlformats.org/drawingml/2006/table">
            <a:tbl>
              <a:tblPr firstRow="1" bandRow="1">
                <a:tableStyleId>{B301B821-A1FF-4177-AEE7-76D212191A09}</a:tableStyleId>
              </a:tblPr>
              <a:tblGrid>
                <a:gridCol w="914400">
                  <a:extLst>
                    <a:ext uri="{9D8B030D-6E8A-4147-A177-3AD203B41FA5}">
                      <a16:colId xmlns:a16="http://schemas.microsoft.com/office/drawing/2014/main" val="1450445579"/>
                    </a:ext>
                  </a:extLst>
                </a:gridCol>
                <a:gridCol w="1515600">
                  <a:extLst>
                    <a:ext uri="{9D8B030D-6E8A-4147-A177-3AD203B41FA5}">
                      <a16:colId xmlns:a16="http://schemas.microsoft.com/office/drawing/2014/main" val="1174995120"/>
                    </a:ext>
                  </a:extLst>
                </a:gridCol>
                <a:gridCol w="1380001">
                  <a:extLst>
                    <a:ext uri="{9D8B030D-6E8A-4147-A177-3AD203B41FA5}">
                      <a16:colId xmlns:a16="http://schemas.microsoft.com/office/drawing/2014/main" val="239219721"/>
                    </a:ext>
                  </a:extLst>
                </a:gridCol>
              </a:tblGrid>
              <a:tr h="605367">
                <a:tc>
                  <a:txBody>
                    <a:bodyPr/>
                    <a:lstStyle/>
                    <a:p>
                      <a:pPr algn="ctr"/>
                      <a:r>
                        <a:rPr lang="en-US" dirty="0"/>
                        <a:t>Index</a:t>
                      </a:r>
                    </a:p>
                  </a:txBody>
                  <a:tcPr/>
                </a:tc>
                <a:tc>
                  <a:txBody>
                    <a:bodyPr/>
                    <a:lstStyle/>
                    <a:p>
                      <a:pPr algn="ctr"/>
                      <a:r>
                        <a:rPr lang="en-US" dirty="0"/>
                        <a:t>Predicted Probability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Prediction</a:t>
                      </a:r>
                    </a:p>
                    <a:p>
                      <a:pPr algn="ctr"/>
                      <a:endParaRPr lang="en-US" dirty="0"/>
                    </a:p>
                  </a:txBody>
                  <a:tcPr/>
                </a:tc>
                <a:extLst>
                  <a:ext uri="{0D108BD9-81ED-4DB2-BD59-A6C34878D82A}">
                    <a16:rowId xmlns:a16="http://schemas.microsoft.com/office/drawing/2014/main" val="3853478479"/>
                  </a:ext>
                </a:extLst>
              </a:tr>
              <a:tr h="605367">
                <a:tc>
                  <a:txBody>
                    <a:bodyPr/>
                    <a:lstStyle/>
                    <a:p>
                      <a:pPr algn="ctr"/>
                      <a:r>
                        <a:rPr lang="en-US" dirty="0"/>
                        <a:t>1</a:t>
                      </a:r>
                    </a:p>
                  </a:txBody>
                  <a:tcPr/>
                </a:tc>
                <a:tc>
                  <a:txBody>
                    <a:bodyPr/>
                    <a:lstStyle/>
                    <a:p>
                      <a:pPr algn="ctr"/>
                      <a:r>
                        <a:rPr lang="en-US" dirty="0"/>
                        <a:t>.50</a:t>
                      </a:r>
                    </a:p>
                  </a:txBody>
                  <a:tcPr/>
                </a:tc>
                <a:tc>
                  <a:txBody>
                    <a:bodyPr/>
                    <a:lstStyle/>
                    <a:p>
                      <a:pPr algn="ctr"/>
                      <a:endParaRPr lang="en-US" dirty="0"/>
                    </a:p>
                  </a:txBody>
                  <a:tcPr/>
                </a:tc>
                <a:extLst>
                  <a:ext uri="{0D108BD9-81ED-4DB2-BD59-A6C34878D82A}">
                    <a16:rowId xmlns:a16="http://schemas.microsoft.com/office/drawing/2014/main" val="207227997"/>
                  </a:ext>
                </a:extLst>
              </a:tr>
              <a:tr h="605367">
                <a:tc>
                  <a:txBody>
                    <a:bodyPr/>
                    <a:lstStyle/>
                    <a:p>
                      <a:pPr algn="ctr"/>
                      <a:r>
                        <a:rPr lang="en-US" dirty="0"/>
                        <a:t>2</a:t>
                      </a:r>
                    </a:p>
                  </a:txBody>
                  <a:tcPr/>
                </a:tc>
                <a:tc>
                  <a:txBody>
                    <a:bodyPr/>
                    <a:lstStyle/>
                    <a:p>
                      <a:pPr algn="ctr"/>
                      <a:r>
                        <a:rPr lang="en-US" dirty="0"/>
                        <a:t>.75</a:t>
                      </a:r>
                    </a:p>
                  </a:txBody>
                  <a:tcPr/>
                </a:tc>
                <a:tc>
                  <a:txBody>
                    <a:bodyPr/>
                    <a:lstStyle/>
                    <a:p>
                      <a:pPr algn="ctr"/>
                      <a:endParaRPr lang="en-US" dirty="0"/>
                    </a:p>
                  </a:txBody>
                  <a:tcPr/>
                </a:tc>
                <a:extLst>
                  <a:ext uri="{0D108BD9-81ED-4DB2-BD59-A6C34878D82A}">
                    <a16:rowId xmlns:a16="http://schemas.microsoft.com/office/drawing/2014/main" val="271707686"/>
                  </a:ext>
                </a:extLst>
              </a:tr>
              <a:tr h="605367">
                <a:tc>
                  <a:txBody>
                    <a:bodyPr/>
                    <a:lstStyle/>
                    <a:p>
                      <a:pPr algn="ctr"/>
                      <a:r>
                        <a:rPr lang="en-US" dirty="0"/>
                        <a:t>3</a:t>
                      </a:r>
                    </a:p>
                  </a:txBody>
                  <a:tcPr/>
                </a:tc>
                <a:tc>
                  <a:txBody>
                    <a:bodyPr/>
                    <a:lstStyle/>
                    <a:p>
                      <a:pPr algn="ctr"/>
                      <a:r>
                        <a:rPr lang="en-US" dirty="0"/>
                        <a:t>.25</a:t>
                      </a:r>
                    </a:p>
                  </a:txBody>
                  <a:tcPr/>
                </a:tc>
                <a:tc>
                  <a:txBody>
                    <a:bodyPr/>
                    <a:lstStyle/>
                    <a:p>
                      <a:pPr algn="ctr"/>
                      <a:endParaRPr lang="en-US" dirty="0"/>
                    </a:p>
                  </a:txBody>
                  <a:tcPr/>
                </a:tc>
                <a:extLst>
                  <a:ext uri="{0D108BD9-81ED-4DB2-BD59-A6C34878D82A}">
                    <a16:rowId xmlns:a16="http://schemas.microsoft.com/office/drawing/2014/main" val="4259930986"/>
                  </a:ext>
                </a:extLst>
              </a:tr>
              <a:tr h="605367">
                <a:tc>
                  <a:txBody>
                    <a:bodyPr/>
                    <a:lstStyle/>
                    <a:p>
                      <a:pPr algn="ctr"/>
                      <a:r>
                        <a:rPr lang="en-US" dirty="0"/>
                        <a:t>4</a:t>
                      </a:r>
                    </a:p>
                  </a:txBody>
                  <a:tcPr/>
                </a:tc>
                <a:tc>
                  <a:txBody>
                    <a:bodyPr/>
                    <a:lstStyle/>
                    <a:p>
                      <a:pPr algn="ctr"/>
                      <a:r>
                        <a:rPr lang="en-US" dirty="0"/>
                        <a:t>.35</a:t>
                      </a:r>
                    </a:p>
                  </a:txBody>
                  <a:tcPr/>
                </a:tc>
                <a:tc>
                  <a:txBody>
                    <a:bodyPr/>
                    <a:lstStyle/>
                    <a:p>
                      <a:pPr algn="ctr"/>
                      <a:endParaRPr lang="en-US" dirty="0"/>
                    </a:p>
                  </a:txBody>
                  <a:tcPr/>
                </a:tc>
                <a:extLst>
                  <a:ext uri="{0D108BD9-81ED-4DB2-BD59-A6C34878D82A}">
                    <a16:rowId xmlns:a16="http://schemas.microsoft.com/office/drawing/2014/main" val="4092155413"/>
                  </a:ext>
                </a:extLst>
              </a:tr>
              <a:tr h="605367">
                <a:tc>
                  <a:txBody>
                    <a:bodyPr/>
                    <a:lstStyle/>
                    <a:p>
                      <a:pPr algn="ctr"/>
                      <a:r>
                        <a:rPr lang="en-US" dirty="0"/>
                        <a:t>5</a:t>
                      </a:r>
                    </a:p>
                  </a:txBody>
                  <a:tcPr/>
                </a:tc>
                <a:tc>
                  <a:txBody>
                    <a:bodyPr/>
                    <a:lstStyle/>
                    <a:p>
                      <a:pPr algn="ctr"/>
                      <a:r>
                        <a:rPr lang="en-US" dirty="0"/>
                        <a:t>.45</a:t>
                      </a:r>
                    </a:p>
                  </a:txBody>
                  <a:tcPr/>
                </a:tc>
                <a:tc>
                  <a:txBody>
                    <a:bodyPr/>
                    <a:lstStyle/>
                    <a:p>
                      <a:pPr algn="ctr"/>
                      <a:endParaRPr lang="en-US" dirty="0"/>
                    </a:p>
                  </a:txBody>
                  <a:tcPr/>
                </a:tc>
                <a:extLst>
                  <a:ext uri="{0D108BD9-81ED-4DB2-BD59-A6C34878D82A}">
                    <a16:rowId xmlns:a16="http://schemas.microsoft.com/office/drawing/2014/main" val="3931140008"/>
                  </a:ext>
                </a:extLst>
              </a:tr>
              <a:tr h="605367">
                <a:tc>
                  <a:txBody>
                    <a:bodyPr/>
                    <a:lstStyle/>
                    <a:p>
                      <a:pPr algn="ctr"/>
                      <a:r>
                        <a:rPr lang="en-US" dirty="0"/>
                        <a:t>6</a:t>
                      </a:r>
                    </a:p>
                  </a:txBody>
                  <a:tcPr/>
                </a:tc>
                <a:tc>
                  <a:txBody>
                    <a:bodyPr/>
                    <a:lstStyle/>
                    <a:p>
                      <a:pPr algn="ctr"/>
                      <a:r>
                        <a:rPr lang="en-US" dirty="0"/>
                        <a:t>.70</a:t>
                      </a:r>
                    </a:p>
                  </a:txBody>
                  <a:tcPr/>
                </a:tc>
                <a:tc>
                  <a:txBody>
                    <a:bodyPr/>
                    <a:lstStyle/>
                    <a:p>
                      <a:pPr algn="ctr"/>
                      <a:endParaRPr lang="en-US" dirty="0"/>
                    </a:p>
                  </a:txBody>
                  <a:tcPr/>
                </a:tc>
                <a:extLst>
                  <a:ext uri="{0D108BD9-81ED-4DB2-BD59-A6C34878D82A}">
                    <a16:rowId xmlns:a16="http://schemas.microsoft.com/office/drawing/2014/main" val="2287262054"/>
                  </a:ext>
                </a:extLst>
              </a:tr>
              <a:tr h="605367">
                <a:tc>
                  <a:txBody>
                    <a:bodyPr/>
                    <a:lstStyle/>
                    <a:p>
                      <a:pPr algn="ctr"/>
                      <a:r>
                        <a:rPr lang="en-US" dirty="0"/>
                        <a:t>7</a:t>
                      </a:r>
                    </a:p>
                  </a:txBody>
                  <a:tcPr/>
                </a:tc>
                <a:tc>
                  <a:txBody>
                    <a:bodyPr/>
                    <a:lstStyle/>
                    <a:p>
                      <a:pPr algn="ctr"/>
                      <a:r>
                        <a:rPr lang="en-US" dirty="0"/>
                        <a:t>.76</a:t>
                      </a:r>
                    </a:p>
                  </a:txBody>
                  <a:tcPr/>
                </a:tc>
                <a:tc>
                  <a:txBody>
                    <a:bodyPr/>
                    <a:lstStyle/>
                    <a:p>
                      <a:pPr algn="ctr"/>
                      <a:endParaRPr lang="en-US" dirty="0"/>
                    </a:p>
                  </a:txBody>
                  <a:tcPr/>
                </a:tc>
                <a:extLst>
                  <a:ext uri="{0D108BD9-81ED-4DB2-BD59-A6C34878D82A}">
                    <a16:rowId xmlns:a16="http://schemas.microsoft.com/office/drawing/2014/main" val="937034942"/>
                  </a:ext>
                </a:extLst>
              </a:tr>
            </a:tbl>
          </a:graphicData>
        </a:graphic>
      </p:graphicFrame>
      <p:sp>
        <p:nvSpPr>
          <p:cNvPr id="8" name="TextBox 7">
            <a:extLst>
              <a:ext uri="{FF2B5EF4-FFF2-40B4-BE49-F238E27FC236}">
                <a16:creationId xmlns:a16="http://schemas.microsoft.com/office/drawing/2014/main" id="{D8B95AC8-A623-9B6D-63AD-D4DE4D566366}"/>
              </a:ext>
            </a:extLst>
          </p:cNvPr>
          <p:cNvSpPr txBox="1"/>
          <p:nvPr/>
        </p:nvSpPr>
        <p:spPr>
          <a:xfrm>
            <a:off x="381000" y="228600"/>
            <a:ext cx="3505201" cy="461665"/>
          </a:xfrm>
          <a:prstGeom prst="rect">
            <a:avLst/>
          </a:prstGeom>
          <a:noFill/>
        </p:spPr>
        <p:txBody>
          <a:bodyPr wrap="square" rtlCol="0">
            <a:spAutoFit/>
          </a:bodyPr>
          <a:lstStyle/>
          <a:p>
            <a:pPr algn="ctr"/>
            <a:r>
              <a:rPr lang="en-US" sz="2400" dirty="0">
                <a:solidFill>
                  <a:schemeClr val="tx2">
                    <a:lumMod val="75000"/>
                  </a:schemeClr>
                </a:solidFill>
                <a:latin typeface="Times New Roman" panose="02020603050405020304" pitchFamily="18" charset="0"/>
                <a:cs typeface="Times New Roman" panose="02020603050405020304" pitchFamily="18" charset="0"/>
              </a:rPr>
              <a:t>Threshold of .50 </a:t>
            </a:r>
          </a:p>
        </p:txBody>
      </p:sp>
      <p:sp>
        <p:nvSpPr>
          <p:cNvPr id="9" name="TextBox 8">
            <a:extLst>
              <a:ext uri="{FF2B5EF4-FFF2-40B4-BE49-F238E27FC236}">
                <a16:creationId xmlns:a16="http://schemas.microsoft.com/office/drawing/2014/main" id="{0E1633BA-CB91-D9CC-3CB5-C4B31E59BD08}"/>
              </a:ext>
            </a:extLst>
          </p:cNvPr>
          <p:cNvSpPr txBox="1"/>
          <p:nvPr/>
        </p:nvSpPr>
        <p:spPr>
          <a:xfrm>
            <a:off x="8534400" y="189431"/>
            <a:ext cx="3505201" cy="461665"/>
          </a:xfrm>
          <a:prstGeom prst="rect">
            <a:avLst/>
          </a:prstGeom>
          <a:noFill/>
        </p:spPr>
        <p:txBody>
          <a:bodyPr wrap="square" rtlCol="0">
            <a:spAutoFit/>
          </a:bodyPr>
          <a:lstStyle/>
          <a:p>
            <a:pPr algn="ctr"/>
            <a:r>
              <a:rPr lang="en-US" sz="2400" dirty="0">
                <a:solidFill>
                  <a:schemeClr val="tx2">
                    <a:lumMod val="75000"/>
                  </a:schemeClr>
                </a:solidFill>
                <a:latin typeface="Times New Roman" panose="02020603050405020304" pitchFamily="18" charset="0"/>
                <a:cs typeface="Times New Roman" panose="02020603050405020304" pitchFamily="18" charset="0"/>
              </a:rPr>
              <a:t>Threshold of .75 </a:t>
            </a:r>
          </a:p>
        </p:txBody>
      </p:sp>
      <p:cxnSp>
        <p:nvCxnSpPr>
          <p:cNvPr id="13" name="Straight Arrow Connector 12">
            <a:extLst>
              <a:ext uri="{FF2B5EF4-FFF2-40B4-BE49-F238E27FC236}">
                <a16:creationId xmlns:a16="http://schemas.microsoft.com/office/drawing/2014/main" id="{0C4DA44C-C3F0-CE19-1F6F-D73E43A29D84}"/>
              </a:ext>
            </a:extLst>
          </p:cNvPr>
          <p:cNvCxnSpPr>
            <a:cxnSpLocks/>
          </p:cNvCxnSpPr>
          <p:nvPr/>
        </p:nvCxnSpPr>
        <p:spPr>
          <a:xfrm flipV="1">
            <a:off x="4343400" y="1905000"/>
            <a:ext cx="0" cy="3744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DA4F95C-3D9B-EA9F-5CA8-5C8D8D0C98C3}"/>
              </a:ext>
            </a:extLst>
          </p:cNvPr>
          <p:cNvCxnSpPr/>
          <p:nvPr/>
        </p:nvCxnSpPr>
        <p:spPr>
          <a:xfrm>
            <a:off x="4343400" y="5639649"/>
            <a:ext cx="3810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1C5ED29-D600-4902-B4A6-00625F106D2F}"/>
              </a:ext>
            </a:extLst>
          </p:cNvPr>
          <p:cNvSpPr txBox="1"/>
          <p:nvPr/>
        </p:nvSpPr>
        <p:spPr>
          <a:xfrm>
            <a:off x="4278823" y="189431"/>
            <a:ext cx="3810001" cy="707886"/>
          </a:xfrm>
          <a:prstGeom prst="rect">
            <a:avLst/>
          </a:prstGeom>
          <a:noFill/>
        </p:spPr>
        <p:txBody>
          <a:bodyPr wrap="square" rtlCol="0">
            <a:spAutoFit/>
          </a:bodyPr>
          <a:lstStyle/>
          <a:p>
            <a:pPr algn="ctr"/>
            <a:r>
              <a:rPr lang="en-US" sz="2000" dirty="0">
                <a:solidFill>
                  <a:schemeClr val="tx2">
                    <a:lumMod val="75000"/>
                  </a:schemeClr>
                </a:solidFill>
              </a:rPr>
              <a:t>The Target Variable of Interest has 2 levels: 0 and 1</a:t>
            </a:r>
          </a:p>
        </p:txBody>
      </p:sp>
    </p:spTree>
    <p:extLst>
      <p:ext uri="{BB962C8B-B14F-4D97-AF65-F5344CB8AC3E}">
        <p14:creationId xmlns:p14="http://schemas.microsoft.com/office/powerpoint/2010/main" val="4024031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2924448" y="81956"/>
            <a:ext cx="6759483"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a:t>
            </a:r>
          </a:p>
        </p:txBody>
      </p:sp>
      <p:sp>
        <p:nvSpPr>
          <p:cNvPr id="6" name="Content Placeholder 2">
            <a:extLst>
              <a:ext uri="{FF2B5EF4-FFF2-40B4-BE49-F238E27FC236}">
                <a16:creationId xmlns:a16="http://schemas.microsoft.com/office/drawing/2014/main" id="{5AFC7EFD-4EA2-4EF4-9056-915D6FE7738A}"/>
              </a:ext>
            </a:extLst>
          </p:cNvPr>
          <p:cNvSpPr txBox="1">
            <a:spLocks/>
          </p:cNvSpPr>
          <p:nvPr/>
        </p:nvSpPr>
        <p:spPr>
          <a:xfrm>
            <a:off x="152400" y="1184083"/>
            <a:ext cx="11716160" cy="2449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marR="0" lvl="0" indent="-457200" fontAlgn="auto">
              <a:lnSpc>
                <a:spcPct val="90000"/>
              </a:lnSpc>
              <a:spcBef>
                <a:spcPts val="1000"/>
              </a:spcBef>
              <a:spcAft>
                <a:spcPts val="0"/>
              </a:spcAft>
              <a:buClrTx/>
              <a:buSzTx/>
              <a:tabLst/>
              <a:defRPr/>
            </a:pPr>
            <a:r>
              <a:rPr lang="en-US" sz="2700" dirty="0">
                <a:solidFill>
                  <a:schemeClr val="tx1"/>
                </a:solidFill>
                <a:latin typeface="Times New Roman" panose="02020603050405020304" pitchFamily="18" charset="0"/>
                <a:cs typeface="Times New Roman" panose="02020603050405020304" pitchFamily="18" charset="0"/>
              </a:rPr>
              <a:t>Below are results of a model in a </a:t>
            </a:r>
            <a:r>
              <a:rPr lang="en-US" sz="2700" b="1" dirty="0">
                <a:solidFill>
                  <a:schemeClr val="tx1"/>
                </a:solidFill>
                <a:latin typeface="Times New Roman" panose="02020603050405020304" pitchFamily="18" charset="0"/>
                <a:cs typeface="Times New Roman" panose="02020603050405020304" pitchFamily="18" charset="0"/>
                <a:hlinkClick r:id="rId2"/>
              </a:rPr>
              <a:t>Confusion Matrix</a:t>
            </a:r>
            <a:r>
              <a:rPr lang="en-US" sz="2700" dirty="0">
                <a:solidFill>
                  <a:schemeClr val="tx1"/>
                </a:solidFill>
                <a:latin typeface="Times New Roman" panose="02020603050405020304" pitchFamily="18" charset="0"/>
                <a:cs typeface="Times New Roman" panose="02020603050405020304" pitchFamily="18" charset="0"/>
              </a:rPr>
              <a:t>. They center on the positive and negative classifications in sub-categories of true and false positive.  </a:t>
            </a:r>
          </a:p>
          <a:p>
            <a:pPr marL="457200" marR="0" lvl="0" indent="-457200" fontAlgn="auto">
              <a:lnSpc>
                <a:spcPct val="90000"/>
              </a:lnSpc>
              <a:spcBef>
                <a:spcPts val="1000"/>
              </a:spcBef>
              <a:spcAft>
                <a:spcPts val="0"/>
              </a:spcAft>
              <a:buClrTx/>
              <a:buSzTx/>
              <a:tabLst/>
              <a:defRPr/>
            </a:pPr>
            <a:r>
              <a:rPr lang="en-US" sz="2700" dirty="0">
                <a:solidFill>
                  <a:schemeClr val="tx1"/>
                </a:solidFill>
                <a:latin typeface="Times New Roman" panose="02020603050405020304" pitchFamily="18" charset="0"/>
                <a:cs typeface="Times New Roman" panose="02020603050405020304" pitchFamily="18" charset="0"/>
              </a:rPr>
              <a:t>Keep in mind we know because of the labels, what is fraud and not, so we can measure how good the model is classifying. </a:t>
            </a:r>
          </a:p>
          <a:p>
            <a:pPr marL="457200" marR="0" lvl="0" indent="-457200" fontAlgn="auto">
              <a:lnSpc>
                <a:spcPct val="90000"/>
              </a:lnSpc>
              <a:spcBef>
                <a:spcPts val="1000"/>
              </a:spcBef>
              <a:spcAft>
                <a:spcPts val="0"/>
              </a:spcAft>
              <a:buClrTx/>
              <a:buSzTx/>
              <a:tabLst/>
              <a:defRPr/>
            </a:pPr>
            <a:r>
              <a:rPr lang="en-US" sz="2700" dirty="0">
                <a:solidFill>
                  <a:schemeClr val="tx1"/>
                </a:solidFill>
                <a:latin typeface="Times New Roman" panose="02020603050405020304" pitchFamily="18" charset="0"/>
                <a:cs typeface="Times New Roman" panose="02020603050405020304" pitchFamily="18" charset="0"/>
              </a:rPr>
              <a:t>Both true negative and true positive are good, false negative and false positive are errors. </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sz="2400" b="0" i="0" u="none" strike="noStrike" kern="1200" cap="none" spc="0" normalizeH="0" baseline="0" noProof="0" dirty="0">
              <a:ln>
                <a:noFill/>
              </a:ln>
              <a:solidFill>
                <a:srgbClr val="4472C4"/>
              </a:solidFill>
              <a:effectLst/>
              <a:uLnTx/>
              <a:uFillTx/>
              <a:latin typeface="Calibri" panose="020F0502020204030204" pitchFamily="34" charset="0"/>
              <a:ea typeface="+mn-ea"/>
              <a:cs typeface="Calibri" panose="020F0502020204030204" pitchFamily="34" charset="0"/>
            </a:endParaRPr>
          </a:p>
        </p:txBody>
      </p:sp>
      <p:graphicFrame>
        <p:nvGraphicFramePr>
          <p:cNvPr id="8" name="Table 7">
            <a:extLst>
              <a:ext uri="{FF2B5EF4-FFF2-40B4-BE49-F238E27FC236}">
                <a16:creationId xmlns:a16="http://schemas.microsoft.com/office/drawing/2014/main" id="{9464FDDD-47EA-466A-BD9D-59267B32DD69}"/>
              </a:ext>
            </a:extLst>
          </p:cNvPr>
          <p:cNvGraphicFramePr>
            <a:graphicFrameLocks noGrp="1"/>
          </p:cNvGraphicFramePr>
          <p:nvPr>
            <p:extLst>
              <p:ext uri="{D42A27DB-BD31-4B8C-83A1-F6EECF244321}">
                <p14:modId xmlns:p14="http://schemas.microsoft.com/office/powerpoint/2010/main" val="3914816101"/>
              </p:ext>
            </p:extLst>
          </p:nvPr>
        </p:nvGraphicFramePr>
        <p:xfrm>
          <a:off x="2057400" y="4128514"/>
          <a:ext cx="8137680" cy="2560320"/>
        </p:xfrm>
        <a:graphic>
          <a:graphicData uri="http://schemas.openxmlformats.org/drawingml/2006/table">
            <a:tbl>
              <a:tblPr firstRow="1" bandRow="1">
                <a:tableStyleId>{5C22544A-7EE6-4342-B048-85BDC9FD1C3A}</a:tableStyleId>
              </a:tblPr>
              <a:tblGrid>
                <a:gridCol w="1710520">
                  <a:extLst>
                    <a:ext uri="{9D8B030D-6E8A-4147-A177-3AD203B41FA5}">
                      <a16:colId xmlns:a16="http://schemas.microsoft.com/office/drawing/2014/main" val="3808796249"/>
                    </a:ext>
                  </a:extLst>
                </a:gridCol>
                <a:gridCol w="2353480">
                  <a:extLst>
                    <a:ext uri="{9D8B030D-6E8A-4147-A177-3AD203B41FA5}">
                      <a16:colId xmlns:a16="http://schemas.microsoft.com/office/drawing/2014/main" val="3690331209"/>
                    </a:ext>
                  </a:extLst>
                </a:gridCol>
                <a:gridCol w="2041680">
                  <a:extLst>
                    <a:ext uri="{9D8B030D-6E8A-4147-A177-3AD203B41FA5}">
                      <a16:colId xmlns:a16="http://schemas.microsoft.com/office/drawing/2014/main" val="100419482"/>
                    </a:ext>
                  </a:extLst>
                </a:gridCol>
                <a:gridCol w="2032000">
                  <a:extLst>
                    <a:ext uri="{9D8B030D-6E8A-4147-A177-3AD203B41FA5}">
                      <a16:colId xmlns:a16="http://schemas.microsoft.com/office/drawing/2014/main" val="1059057422"/>
                    </a:ext>
                  </a:extLst>
                </a:gridCol>
              </a:tblGrid>
              <a:tr h="323112">
                <a:tc rowSpan="2">
                  <a:txBody>
                    <a:bodyPr/>
                    <a:lstStyle/>
                    <a:p>
                      <a:r>
                        <a:rPr lang="en-US" dirty="0"/>
                        <a:t>1 = Fraud/Spam</a:t>
                      </a:r>
                    </a:p>
                    <a:p>
                      <a:r>
                        <a:rPr lang="en-US" dirty="0"/>
                        <a:t>0 = Not Fraud/Spam</a:t>
                      </a:r>
                    </a:p>
                  </a:txBody>
                  <a:tcPr/>
                </a:tc>
                <a:tc>
                  <a:txBody>
                    <a:bodyPr/>
                    <a:lstStyle/>
                    <a:p>
                      <a:pPr algn="ctr"/>
                      <a:endParaRPr lang="en-US"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Predicted Class</a:t>
                      </a:r>
                    </a:p>
                  </a:txBody>
                  <a:tcPr/>
                </a:tc>
                <a:tc hMerge="1">
                  <a:txBody>
                    <a:bodyPr/>
                    <a:lstStyle/>
                    <a:p>
                      <a:endParaRPr lang="en-US" dirty="0"/>
                    </a:p>
                  </a:txBody>
                  <a:tcPr/>
                </a:tc>
                <a:extLst>
                  <a:ext uri="{0D108BD9-81ED-4DB2-BD59-A6C34878D82A}">
                    <a16:rowId xmlns:a16="http://schemas.microsoft.com/office/drawing/2014/main" val="388190464"/>
                  </a:ext>
                </a:extLst>
              </a:tr>
              <a:tr h="557700">
                <a:tc vMerge="1">
                  <a:txBody>
                    <a:bodyPr/>
                    <a:lstStyle/>
                    <a:p>
                      <a:endParaRPr lang="en-US" dirty="0"/>
                    </a:p>
                  </a:txBody>
                  <a:tcPr/>
                </a:tc>
                <a:tc>
                  <a:txBody>
                    <a:bodyPr/>
                    <a:lstStyle/>
                    <a:p>
                      <a:endParaRPr lang="en-US" dirty="0"/>
                    </a:p>
                  </a:txBody>
                  <a:tcPr/>
                </a:tc>
                <a:tc>
                  <a:txBody>
                    <a:bodyPr/>
                    <a:lstStyle/>
                    <a:p>
                      <a:r>
                        <a:rPr lang="en-US" dirty="0"/>
                        <a:t>Positive </a:t>
                      </a:r>
                    </a:p>
                    <a:p>
                      <a:r>
                        <a:rPr lang="en-US" dirty="0"/>
                        <a:t>Fraud </a:t>
                      </a:r>
                      <a:r>
                        <a:rPr lang="en-US" dirty="0" err="1"/>
                        <a:t>Pred</a:t>
                      </a:r>
                      <a:r>
                        <a:rPr lang="en-US" dirty="0"/>
                        <a:t> (1)</a:t>
                      </a:r>
                    </a:p>
                  </a:txBody>
                  <a:tcPr/>
                </a:tc>
                <a:tc>
                  <a:txBody>
                    <a:bodyPr/>
                    <a:lstStyle/>
                    <a:p>
                      <a:r>
                        <a:rPr lang="en-US" dirty="0"/>
                        <a:t>Negative</a:t>
                      </a:r>
                    </a:p>
                    <a:p>
                      <a:r>
                        <a:rPr lang="en-US" dirty="0"/>
                        <a:t>Not Fraud </a:t>
                      </a:r>
                      <a:r>
                        <a:rPr lang="en-US" dirty="0" err="1"/>
                        <a:t>Pred</a:t>
                      </a:r>
                      <a:r>
                        <a:rPr lang="en-US" dirty="0"/>
                        <a:t> (0)</a:t>
                      </a:r>
                    </a:p>
                  </a:txBody>
                  <a:tcPr/>
                </a:tc>
                <a:extLst>
                  <a:ext uri="{0D108BD9-81ED-4DB2-BD59-A6C34878D82A}">
                    <a16:rowId xmlns:a16="http://schemas.microsoft.com/office/drawing/2014/main" val="3984198795"/>
                  </a:ext>
                </a:extLst>
              </a:tr>
              <a:tr h="557700">
                <a:tc rowSpan="2">
                  <a:txBody>
                    <a:bodyPr/>
                    <a:lstStyle/>
                    <a:p>
                      <a:pPr algn="ctr"/>
                      <a:endParaRPr lang="en-US" b="1" dirty="0"/>
                    </a:p>
                    <a:p>
                      <a:pPr algn="ctr"/>
                      <a:r>
                        <a:rPr lang="en-US" b="1" dirty="0"/>
                        <a:t>Actual Class</a:t>
                      </a:r>
                    </a:p>
                  </a:txBody>
                  <a:tcPr/>
                </a:tc>
                <a:tc>
                  <a:txBody>
                    <a:bodyPr/>
                    <a:lstStyle/>
                    <a:p>
                      <a:r>
                        <a:rPr lang="en-US" dirty="0"/>
                        <a:t>Positive </a:t>
                      </a:r>
                    </a:p>
                    <a:p>
                      <a:r>
                        <a:rPr lang="en-US" dirty="0"/>
                        <a:t>Fraud Actual (1)</a:t>
                      </a:r>
                    </a:p>
                  </a:txBody>
                  <a:tcPr/>
                </a:tc>
                <a:tc>
                  <a:txBody>
                    <a:bodyPr/>
                    <a:lstStyle/>
                    <a:p>
                      <a:r>
                        <a:rPr lang="en-US" dirty="0"/>
                        <a:t>True Positive</a:t>
                      </a:r>
                    </a:p>
                    <a:p>
                      <a:r>
                        <a:rPr lang="en-US" dirty="0"/>
                        <a:t>10</a:t>
                      </a:r>
                    </a:p>
                  </a:txBody>
                  <a:tcPr/>
                </a:tc>
                <a:tc>
                  <a:txBody>
                    <a:bodyPr/>
                    <a:lstStyle/>
                    <a:p>
                      <a:r>
                        <a:rPr lang="en-US" dirty="0"/>
                        <a:t>False</a:t>
                      </a:r>
                      <a:r>
                        <a:rPr lang="en-US" baseline="0" dirty="0"/>
                        <a:t> Negatives</a:t>
                      </a:r>
                    </a:p>
                    <a:p>
                      <a:r>
                        <a:rPr lang="en-US" dirty="0"/>
                        <a:t>22</a:t>
                      </a:r>
                    </a:p>
                  </a:txBody>
                  <a:tcPr/>
                </a:tc>
                <a:extLst>
                  <a:ext uri="{0D108BD9-81ED-4DB2-BD59-A6C34878D82A}">
                    <a16:rowId xmlns:a16="http://schemas.microsoft.com/office/drawing/2014/main" val="3546048974"/>
                  </a:ext>
                </a:extLst>
              </a:tr>
              <a:tr h="557700">
                <a:tc vMerge="1">
                  <a:txBody>
                    <a:bodyPr/>
                    <a:lstStyle/>
                    <a:p>
                      <a:endParaRPr lang="en-US" dirty="0"/>
                    </a:p>
                  </a:txBody>
                  <a:tcPr/>
                </a:tc>
                <a:tc>
                  <a:txBody>
                    <a:bodyPr/>
                    <a:lstStyle/>
                    <a:p>
                      <a:r>
                        <a:rPr lang="en-US" dirty="0"/>
                        <a:t>Negative </a:t>
                      </a:r>
                    </a:p>
                    <a:p>
                      <a:r>
                        <a:rPr lang="en-US" dirty="0"/>
                        <a:t>Not Fraud Actual (0)</a:t>
                      </a:r>
                    </a:p>
                  </a:txBody>
                  <a:tcPr/>
                </a:tc>
                <a:tc>
                  <a:txBody>
                    <a:bodyPr/>
                    <a:lstStyle/>
                    <a:p>
                      <a:r>
                        <a:rPr lang="en-US" dirty="0"/>
                        <a:t>False Positives</a:t>
                      </a:r>
                    </a:p>
                    <a:p>
                      <a:r>
                        <a:rPr lang="en-US" dirty="0"/>
                        <a:t>7</a:t>
                      </a:r>
                    </a:p>
                  </a:txBody>
                  <a:tcPr/>
                </a:tc>
                <a:tc>
                  <a:txBody>
                    <a:bodyPr/>
                    <a:lstStyle/>
                    <a:p>
                      <a:r>
                        <a:rPr lang="en-US" dirty="0"/>
                        <a:t>True Negative</a:t>
                      </a:r>
                    </a:p>
                    <a:p>
                      <a:r>
                        <a:rPr lang="en-US" dirty="0"/>
                        <a:t>96</a:t>
                      </a:r>
                    </a:p>
                  </a:txBody>
                  <a:tcPr/>
                </a:tc>
                <a:extLst>
                  <a:ext uri="{0D108BD9-81ED-4DB2-BD59-A6C34878D82A}">
                    <a16:rowId xmlns:a16="http://schemas.microsoft.com/office/drawing/2014/main" val="186360114"/>
                  </a:ext>
                </a:extLst>
              </a:tr>
            </a:tbl>
          </a:graphicData>
        </a:graphic>
      </p:graphicFrame>
      <p:sp>
        <p:nvSpPr>
          <p:cNvPr id="2" name="TextBox 1">
            <a:extLst>
              <a:ext uri="{FF2B5EF4-FFF2-40B4-BE49-F238E27FC236}">
                <a16:creationId xmlns:a16="http://schemas.microsoft.com/office/drawing/2014/main" id="{EE985623-94E6-1523-CEC1-7923BF1DA116}"/>
              </a:ext>
            </a:extLst>
          </p:cNvPr>
          <p:cNvSpPr txBox="1"/>
          <p:nvPr/>
        </p:nvSpPr>
        <p:spPr>
          <a:xfrm>
            <a:off x="3886200" y="304800"/>
            <a:ext cx="4876800" cy="523220"/>
          </a:xfrm>
          <a:prstGeom prst="rect">
            <a:avLst/>
          </a:prstGeom>
          <a:noFill/>
        </p:spPr>
        <p:txBody>
          <a:bodyPr wrap="square" rtlCol="0">
            <a:spAutoFit/>
          </a:bodyPr>
          <a:lstStyle/>
          <a:p>
            <a:pPr algn="ctr"/>
            <a:r>
              <a:rPr lang="en-US" sz="2800" dirty="0">
                <a:solidFill>
                  <a:schemeClr val="tx2">
                    <a:lumMod val="75000"/>
                  </a:schemeClr>
                </a:solidFill>
                <a:latin typeface="Times New Roman" panose="02020603050405020304" pitchFamily="18" charset="0"/>
                <a:cs typeface="Times New Roman" panose="02020603050405020304" pitchFamily="18" charset="0"/>
              </a:rPr>
              <a:t>Email Spam Predictor </a:t>
            </a:r>
          </a:p>
        </p:txBody>
      </p:sp>
    </p:spTree>
    <p:extLst>
      <p:ext uri="{BB962C8B-B14F-4D97-AF65-F5344CB8AC3E}">
        <p14:creationId xmlns:p14="http://schemas.microsoft.com/office/powerpoint/2010/main" val="3657420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2924448" y="81956"/>
            <a:ext cx="6759483"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a:t>
            </a:r>
          </a:p>
        </p:txBody>
      </p:sp>
      <p:sp>
        <p:nvSpPr>
          <p:cNvPr id="6" name="Content Placeholder 2">
            <a:extLst>
              <a:ext uri="{FF2B5EF4-FFF2-40B4-BE49-F238E27FC236}">
                <a16:creationId xmlns:a16="http://schemas.microsoft.com/office/drawing/2014/main" id="{5AFC7EFD-4EA2-4EF4-9056-915D6FE7738A}"/>
              </a:ext>
            </a:extLst>
          </p:cNvPr>
          <p:cNvSpPr txBox="1">
            <a:spLocks/>
          </p:cNvSpPr>
          <p:nvPr/>
        </p:nvSpPr>
        <p:spPr>
          <a:xfrm>
            <a:off x="76200" y="228600"/>
            <a:ext cx="11716160" cy="2449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700" dirty="0">
                <a:solidFill>
                  <a:schemeClr val="tx1"/>
                </a:solidFill>
                <a:latin typeface="Times New Roman" panose="02020603050405020304" pitchFamily="18" charset="0"/>
                <a:cs typeface="Times New Roman" panose="02020603050405020304" pitchFamily="18" charset="0"/>
              </a:rPr>
              <a:t>Let’s consider the extremes: what if we set the threshold to 0? </a:t>
            </a:r>
          </a:p>
          <a:p>
            <a:pPr lvl="1"/>
            <a:r>
              <a:rPr lang="en-US" sz="2700" dirty="0">
                <a:solidFill>
                  <a:schemeClr val="tx1"/>
                </a:solidFill>
                <a:latin typeface="Times New Roman" panose="02020603050405020304" pitchFamily="18" charset="0"/>
                <a:cs typeface="Times New Roman" panose="02020603050405020304" pitchFamily="18" charset="0"/>
              </a:rPr>
              <a:t> Means that everything is captured as Fraud and no ever gets an email again!</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sz="2400" b="0" i="0" u="none" strike="noStrike" kern="1200" cap="none" spc="0" normalizeH="0" baseline="0" noProof="0" dirty="0">
              <a:ln>
                <a:noFill/>
              </a:ln>
              <a:solidFill>
                <a:srgbClr val="4472C4"/>
              </a:solidFill>
              <a:effectLst/>
              <a:uLnTx/>
              <a:uFillTx/>
              <a:latin typeface="Calibri" panose="020F0502020204030204" pitchFamily="34" charset="0"/>
              <a:ea typeface="+mn-ea"/>
              <a:cs typeface="Calibri" panose="020F0502020204030204" pitchFamily="34" charset="0"/>
            </a:endParaRPr>
          </a:p>
        </p:txBody>
      </p:sp>
      <p:graphicFrame>
        <p:nvGraphicFramePr>
          <p:cNvPr id="11" name="Table 10">
            <a:extLst>
              <a:ext uri="{FF2B5EF4-FFF2-40B4-BE49-F238E27FC236}">
                <a16:creationId xmlns:a16="http://schemas.microsoft.com/office/drawing/2014/main" id="{7C88DAC1-1224-4704-BF54-8F1EDC87EB6C}"/>
              </a:ext>
            </a:extLst>
          </p:cNvPr>
          <p:cNvGraphicFramePr>
            <a:graphicFrameLocks noGrp="1"/>
          </p:cNvGraphicFramePr>
          <p:nvPr>
            <p:extLst>
              <p:ext uri="{D42A27DB-BD31-4B8C-83A1-F6EECF244321}">
                <p14:modId xmlns:p14="http://schemas.microsoft.com/office/powerpoint/2010/main" val="1575265307"/>
              </p:ext>
            </p:extLst>
          </p:nvPr>
        </p:nvGraphicFramePr>
        <p:xfrm>
          <a:off x="1865440" y="1981200"/>
          <a:ext cx="8137680" cy="2560320"/>
        </p:xfrm>
        <a:graphic>
          <a:graphicData uri="http://schemas.openxmlformats.org/drawingml/2006/table">
            <a:tbl>
              <a:tblPr firstRow="1" bandRow="1">
                <a:tableStyleId>{5C22544A-7EE6-4342-B048-85BDC9FD1C3A}</a:tableStyleId>
              </a:tblPr>
              <a:tblGrid>
                <a:gridCol w="1710520">
                  <a:extLst>
                    <a:ext uri="{9D8B030D-6E8A-4147-A177-3AD203B41FA5}">
                      <a16:colId xmlns:a16="http://schemas.microsoft.com/office/drawing/2014/main" val="3808796249"/>
                    </a:ext>
                  </a:extLst>
                </a:gridCol>
                <a:gridCol w="2353480">
                  <a:extLst>
                    <a:ext uri="{9D8B030D-6E8A-4147-A177-3AD203B41FA5}">
                      <a16:colId xmlns:a16="http://schemas.microsoft.com/office/drawing/2014/main" val="3690331209"/>
                    </a:ext>
                  </a:extLst>
                </a:gridCol>
                <a:gridCol w="2041680">
                  <a:extLst>
                    <a:ext uri="{9D8B030D-6E8A-4147-A177-3AD203B41FA5}">
                      <a16:colId xmlns:a16="http://schemas.microsoft.com/office/drawing/2014/main" val="100419482"/>
                    </a:ext>
                  </a:extLst>
                </a:gridCol>
                <a:gridCol w="2032000">
                  <a:extLst>
                    <a:ext uri="{9D8B030D-6E8A-4147-A177-3AD203B41FA5}">
                      <a16:colId xmlns:a16="http://schemas.microsoft.com/office/drawing/2014/main" val="1059057422"/>
                    </a:ext>
                  </a:extLst>
                </a:gridCol>
              </a:tblGrid>
              <a:tr h="323112">
                <a:tc rowSpan="2">
                  <a:txBody>
                    <a:bodyPr/>
                    <a:lstStyle/>
                    <a:p>
                      <a:r>
                        <a:rPr lang="en-US" dirty="0"/>
                        <a:t>1 = Fraud/Spam</a:t>
                      </a:r>
                    </a:p>
                    <a:p>
                      <a:r>
                        <a:rPr lang="en-US" dirty="0"/>
                        <a:t>0 = Not Fraud/Spam</a:t>
                      </a:r>
                    </a:p>
                  </a:txBody>
                  <a:tcPr/>
                </a:tc>
                <a:tc>
                  <a:txBody>
                    <a:bodyPr/>
                    <a:lstStyle/>
                    <a:p>
                      <a:pPr algn="ctr"/>
                      <a:endParaRPr lang="en-US"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Predicted Class</a:t>
                      </a:r>
                    </a:p>
                  </a:txBody>
                  <a:tcPr/>
                </a:tc>
                <a:tc hMerge="1">
                  <a:txBody>
                    <a:bodyPr/>
                    <a:lstStyle/>
                    <a:p>
                      <a:endParaRPr lang="en-US" dirty="0"/>
                    </a:p>
                  </a:txBody>
                  <a:tcPr/>
                </a:tc>
                <a:extLst>
                  <a:ext uri="{0D108BD9-81ED-4DB2-BD59-A6C34878D82A}">
                    <a16:rowId xmlns:a16="http://schemas.microsoft.com/office/drawing/2014/main" val="388190464"/>
                  </a:ext>
                </a:extLst>
              </a:tr>
              <a:tr h="557700">
                <a:tc vMerge="1">
                  <a:txBody>
                    <a:bodyPr/>
                    <a:lstStyle/>
                    <a:p>
                      <a:endParaRPr lang="en-US" dirty="0"/>
                    </a:p>
                  </a:txBody>
                  <a:tcPr/>
                </a:tc>
                <a:tc>
                  <a:txBody>
                    <a:bodyPr/>
                    <a:lstStyle/>
                    <a:p>
                      <a:endParaRPr lang="en-US" dirty="0"/>
                    </a:p>
                  </a:txBody>
                  <a:tcPr/>
                </a:tc>
                <a:tc>
                  <a:txBody>
                    <a:bodyPr/>
                    <a:lstStyle/>
                    <a:p>
                      <a:r>
                        <a:rPr lang="en-US" dirty="0"/>
                        <a:t>Positive </a:t>
                      </a:r>
                    </a:p>
                    <a:p>
                      <a:r>
                        <a:rPr lang="en-US" dirty="0"/>
                        <a:t>Fraud </a:t>
                      </a:r>
                      <a:r>
                        <a:rPr lang="en-US" dirty="0" err="1"/>
                        <a:t>Pred</a:t>
                      </a:r>
                      <a:r>
                        <a:rPr lang="en-US" dirty="0"/>
                        <a:t> (1)</a:t>
                      </a:r>
                    </a:p>
                  </a:txBody>
                  <a:tcPr/>
                </a:tc>
                <a:tc>
                  <a:txBody>
                    <a:bodyPr/>
                    <a:lstStyle/>
                    <a:p>
                      <a:r>
                        <a:rPr lang="en-US" dirty="0"/>
                        <a:t>Negative</a:t>
                      </a:r>
                    </a:p>
                    <a:p>
                      <a:r>
                        <a:rPr lang="en-US" dirty="0"/>
                        <a:t>Not Fraud </a:t>
                      </a:r>
                      <a:r>
                        <a:rPr lang="en-US" dirty="0" err="1"/>
                        <a:t>Pred</a:t>
                      </a:r>
                      <a:r>
                        <a:rPr lang="en-US" dirty="0"/>
                        <a:t> (0)</a:t>
                      </a:r>
                    </a:p>
                  </a:txBody>
                  <a:tcPr/>
                </a:tc>
                <a:extLst>
                  <a:ext uri="{0D108BD9-81ED-4DB2-BD59-A6C34878D82A}">
                    <a16:rowId xmlns:a16="http://schemas.microsoft.com/office/drawing/2014/main" val="3984198795"/>
                  </a:ext>
                </a:extLst>
              </a:tr>
              <a:tr h="557700">
                <a:tc rowSpan="2">
                  <a:txBody>
                    <a:bodyPr/>
                    <a:lstStyle/>
                    <a:p>
                      <a:pPr algn="ctr"/>
                      <a:endParaRPr lang="en-US" b="1" dirty="0"/>
                    </a:p>
                    <a:p>
                      <a:pPr algn="ctr"/>
                      <a:r>
                        <a:rPr lang="en-US" b="1" dirty="0"/>
                        <a:t>Actual Class</a:t>
                      </a:r>
                    </a:p>
                  </a:txBody>
                  <a:tcPr/>
                </a:tc>
                <a:tc>
                  <a:txBody>
                    <a:bodyPr/>
                    <a:lstStyle/>
                    <a:p>
                      <a:r>
                        <a:rPr lang="en-US" dirty="0"/>
                        <a:t>Positive </a:t>
                      </a:r>
                    </a:p>
                    <a:p>
                      <a:r>
                        <a:rPr lang="en-US" dirty="0"/>
                        <a:t>Fraud Actual (1)</a:t>
                      </a:r>
                    </a:p>
                  </a:txBody>
                  <a:tcPr/>
                </a:tc>
                <a:tc>
                  <a:txBody>
                    <a:bodyPr/>
                    <a:lstStyle/>
                    <a:p>
                      <a:r>
                        <a:rPr lang="en-US" dirty="0"/>
                        <a:t>True Positive</a:t>
                      </a:r>
                    </a:p>
                    <a:p>
                      <a:r>
                        <a:rPr lang="en-US" dirty="0"/>
                        <a:t>32</a:t>
                      </a:r>
                    </a:p>
                  </a:txBody>
                  <a:tcPr/>
                </a:tc>
                <a:tc>
                  <a:txBody>
                    <a:bodyPr/>
                    <a:lstStyle/>
                    <a:p>
                      <a:r>
                        <a:rPr lang="en-US" dirty="0"/>
                        <a:t>False</a:t>
                      </a:r>
                      <a:r>
                        <a:rPr lang="en-US" baseline="0" dirty="0"/>
                        <a:t> Negatives</a:t>
                      </a:r>
                    </a:p>
                    <a:p>
                      <a:r>
                        <a:rPr lang="en-US" dirty="0"/>
                        <a:t>0</a:t>
                      </a:r>
                    </a:p>
                  </a:txBody>
                  <a:tcPr/>
                </a:tc>
                <a:extLst>
                  <a:ext uri="{0D108BD9-81ED-4DB2-BD59-A6C34878D82A}">
                    <a16:rowId xmlns:a16="http://schemas.microsoft.com/office/drawing/2014/main" val="3546048974"/>
                  </a:ext>
                </a:extLst>
              </a:tr>
              <a:tr h="557700">
                <a:tc vMerge="1">
                  <a:txBody>
                    <a:bodyPr/>
                    <a:lstStyle/>
                    <a:p>
                      <a:endParaRPr lang="en-US" dirty="0"/>
                    </a:p>
                  </a:txBody>
                  <a:tcPr/>
                </a:tc>
                <a:tc>
                  <a:txBody>
                    <a:bodyPr/>
                    <a:lstStyle/>
                    <a:p>
                      <a:r>
                        <a:rPr lang="en-US" dirty="0"/>
                        <a:t>Negative </a:t>
                      </a:r>
                    </a:p>
                    <a:p>
                      <a:r>
                        <a:rPr lang="en-US" dirty="0"/>
                        <a:t>Not Fraud Actual (0)</a:t>
                      </a:r>
                    </a:p>
                  </a:txBody>
                  <a:tcPr/>
                </a:tc>
                <a:tc>
                  <a:txBody>
                    <a:bodyPr/>
                    <a:lstStyle/>
                    <a:p>
                      <a:r>
                        <a:rPr lang="en-US" dirty="0"/>
                        <a:t>False Positives</a:t>
                      </a:r>
                    </a:p>
                    <a:p>
                      <a:r>
                        <a:rPr lang="en-US" dirty="0"/>
                        <a:t>103</a:t>
                      </a:r>
                    </a:p>
                  </a:txBody>
                  <a:tcPr/>
                </a:tc>
                <a:tc>
                  <a:txBody>
                    <a:bodyPr/>
                    <a:lstStyle/>
                    <a:p>
                      <a:r>
                        <a:rPr lang="en-US" dirty="0"/>
                        <a:t>True Negative</a:t>
                      </a:r>
                    </a:p>
                    <a:p>
                      <a:r>
                        <a:rPr lang="en-US" dirty="0"/>
                        <a:t>0</a:t>
                      </a:r>
                    </a:p>
                  </a:txBody>
                  <a:tcPr/>
                </a:tc>
                <a:extLst>
                  <a:ext uri="{0D108BD9-81ED-4DB2-BD59-A6C34878D82A}">
                    <a16:rowId xmlns:a16="http://schemas.microsoft.com/office/drawing/2014/main" val="186360114"/>
                  </a:ext>
                </a:extLst>
              </a:tr>
            </a:tbl>
          </a:graphicData>
        </a:graphic>
      </p:graphicFrame>
    </p:spTree>
    <p:extLst>
      <p:ext uri="{BB962C8B-B14F-4D97-AF65-F5344CB8AC3E}">
        <p14:creationId xmlns:p14="http://schemas.microsoft.com/office/powerpoint/2010/main" val="3537344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2924448" y="81956"/>
            <a:ext cx="6759483"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a:t>
            </a:r>
          </a:p>
        </p:txBody>
      </p:sp>
      <p:sp>
        <p:nvSpPr>
          <p:cNvPr id="8" name="Content Placeholder 2">
            <a:extLst>
              <a:ext uri="{FF2B5EF4-FFF2-40B4-BE49-F238E27FC236}">
                <a16:creationId xmlns:a16="http://schemas.microsoft.com/office/drawing/2014/main" id="{D6C535D9-5817-4FD4-B51D-BFE489D40241}"/>
              </a:ext>
            </a:extLst>
          </p:cNvPr>
          <p:cNvSpPr txBox="1">
            <a:spLocks/>
          </p:cNvSpPr>
          <p:nvPr/>
        </p:nvSpPr>
        <p:spPr>
          <a:xfrm>
            <a:off x="-1" y="1280680"/>
            <a:ext cx="12068175" cy="13760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700" dirty="0">
                <a:solidFill>
                  <a:schemeClr val="tx1"/>
                </a:solidFill>
                <a:latin typeface="Times New Roman" panose="02020603050405020304" pitchFamily="18" charset="0"/>
                <a:cs typeface="Times New Roman" panose="02020603050405020304" pitchFamily="18" charset="0"/>
              </a:rPr>
              <a:t> Let’s consider the other extreme: what if we set the threshold to 100?</a:t>
            </a:r>
          </a:p>
          <a:p>
            <a:pPr lvl="1"/>
            <a:r>
              <a:rPr lang="en-US" sz="2700" dirty="0">
                <a:solidFill>
                  <a:schemeClr val="tx1"/>
                </a:solidFill>
                <a:latin typeface="Times New Roman" panose="02020603050405020304" pitchFamily="18" charset="0"/>
                <a:cs typeface="Times New Roman" panose="02020603050405020304" pitchFamily="18" charset="0"/>
              </a:rPr>
              <a:t> Means nothing is fraud and now everyone is getting rich off of Arabian princes</a:t>
            </a:r>
          </a:p>
          <a:p>
            <a:pPr lvl="1"/>
            <a:endParaRPr lang="en-US" sz="2000" dirty="0"/>
          </a:p>
          <a:p>
            <a:endParaRPr lang="en-US" sz="2400" dirty="0"/>
          </a:p>
          <a:p>
            <a:pPr lvl="1"/>
            <a:endParaRPr lang="en-US" sz="1800" dirty="0"/>
          </a:p>
        </p:txBody>
      </p:sp>
      <p:graphicFrame>
        <p:nvGraphicFramePr>
          <p:cNvPr id="12" name="Table 11">
            <a:extLst>
              <a:ext uri="{FF2B5EF4-FFF2-40B4-BE49-F238E27FC236}">
                <a16:creationId xmlns:a16="http://schemas.microsoft.com/office/drawing/2014/main" id="{3BC8DCB1-DE63-4A81-9FDF-E71AA46815D5}"/>
              </a:ext>
            </a:extLst>
          </p:cNvPr>
          <p:cNvGraphicFramePr>
            <a:graphicFrameLocks noGrp="1"/>
          </p:cNvGraphicFramePr>
          <p:nvPr/>
        </p:nvGraphicFramePr>
        <p:xfrm>
          <a:off x="2027160" y="2540586"/>
          <a:ext cx="8137680" cy="2560320"/>
        </p:xfrm>
        <a:graphic>
          <a:graphicData uri="http://schemas.openxmlformats.org/drawingml/2006/table">
            <a:tbl>
              <a:tblPr firstRow="1" bandRow="1">
                <a:tableStyleId>{5C22544A-7EE6-4342-B048-85BDC9FD1C3A}</a:tableStyleId>
              </a:tblPr>
              <a:tblGrid>
                <a:gridCol w="1710520">
                  <a:extLst>
                    <a:ext uri="{9D8B030D-6E8A-4147-A177-3AD203B41FA5}">
                      <a16:colId xmlns:a16="http://schemas.microsoft.com/office/drawing/2014/main" val="3808796249"/>
                    </a:ext>
                  </a:extLst>
                </a:gridCol>
                <a:gridCol w="2353480">
                  <a:extLst>
                    <a:ext uri="{9D8B030D-6E8A-4147-A177-3AD203B41FA5}">
                      <a16:colId xmlns:a16="http://schemas.microsoft.com/office/drawing/2014/main" val="3690331209"/>
                    </a:ext>
                  </a:extLst>
                </a:gridCol>
                <a:gridCol w="2041680">
                  <a:extLst>
                    <a:ext uri="{9D8B030D-6E8A-4147-A177-3AD203B41FA5}">
                      <a16:colId xmlns:a16="http://schemas.microsoft.com/office/drawing/2014/main" val="100419482"/>
                    </a:ext>
                  </a:extLst>
                </a:gridCol>
                <a:gridCol w="2032000">
                  <a:extLst>
                    <a:ext uri="{9D8B030D-6E8A-4147-A177-3AD203B41FA5}">
                      <a16:colId xmlns:a16="http://schemas.microsoft.com/office/drawing/2014/main" val="1059057422"/>
                    </a:ext>
                  </a:extLst>
                </a:gridCol>
              </a:tblGrid>
              <a:tr h="323112">
                <a:tc rowSpan="2">
                  <a:txBody>
                    <a:bodyPr/>
                    <a:lstStyle/>
                    <a:p>
                      <a:r>
                        <a:rPr lang="en-US" dirty="0"/>
                        <a:t>1 = Fraud/Spam</a:t>
                      </a:r>
                    </a:p>
                    <a:p>
                      <a:r>
                        <a:rPr lang="en-US" dirty="0"/>
                        <a:t>0 = Not Fraud/Spam</a:t>
                      </a:r>
                    </a:p>
                  </a:txBody>
                  <a:tcPr/>
                </a:tc>
                <a:tc>
                  <a:txBody>
                    <a:bodyPr/>
                    <a:lstStyle/>
                    <a:p>
                      <a:pPr algn="ctr"/>
                      <a:endParaRPr lang="en-US"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Predicted Class</a:t>
                      </a:r>
                    </a:p>
                  </a:txBody>
                  <a:tcPr/>
                </a:tc>
                <a:tc hMerge="1">
                  <a:txBody>
                    <a:bodyPr/>
                    <a:lstStyle/>
                    <a:p>
                      <a:endParaRPr lang="en-US" dirty="0"/>
                    </a:p>
                  </a:txBody>
                  <a:tcPr/>
                </a:tc>
                <a:extLst>
                  <a:ext uri="{0D108BD9-81ED-4DB2-BD59-A6C34878D82A}">
                    <a16:rowId xmlns:a16="http://schemas.microsoft.com/office/drawing/2014/main" val="388190464"/>
                  </a:ext>
                </a:extLst>
              </a:tr>
              <a:tr h="557700">
                <a:tc vMerge="1">
                  <a:txBody>
                    <a:bodyPr/>
                    <a:lstStyle/>
                    <a:p>
                      <a:endParaRPr lang="en-US" dirty="0"/>
                    </a:p>
                  </a:txBody>
                  <a:tcPr/>
                </a:tc>
                <a:tc>
                  <a:txBody>
                    <a:bodyPr/>
                    <a:lstStyle/>
                    <a:p>
                      <a:endParaRPr lang="en-US" dirty="0"/>
                    </a:p>
                  </a:txBody>
                  <a:tcPr/>
                </a:tc>
                <a:tc>
                  <a:txBody>
                    <a:bodyPr/>
                    <a:lstStyle/>
                    <a:p>
                      <a:r>
                        <a:rPr lang="en-US" dirty="0"/>
                        <a:t>Positive </a:t>
                      </a:r>
                    </a:p>
                    <a:p>
                      <a:r>
                        <a:rPr lang="en-US" dirty="0"/>
                        <a:t>Fraud </a:t>
                      </a:r>
                      <a:r>
                        <a:rPr lang="en-US" dirty="0" err="1"/>
                        <a:t>Pred</a:t>
                      </a:r>
                      <a:r>
                        <a:rPr lang="en-US" dirty="0"/>
                        <a:t> (1)</a:t>
                      </a:r>
                    </a:p>
                  </a:txBody>
                  <a:tcPr/>
                </a:tc>
                <a:tc>
                  <a:txBody>
                    <a:bodyPr/>
                    <a:lstStyle/>
                    <a:p>
                      <a:r>
                        <a:rPr lang="en-US" dirty="0"/>
                        <a:t>Negative</a:t>
                      </a:r>
                    </a:p>
                    <a:p>
                      <a:r>
                        <a:rPr lang="en-US" dirty="0"/>
                        <a:t>Not Fraud </a:t>
                      </a:r>
                      <a:r>
                        <a:rPr lang="en-US" dirty="0" err="1"/>
                        <a:t>Pred</a:t>
                      </a:r>
                      <a:r>
                        <a:rPr lang="en-US" dirty="0"/>
                        <a:t> (0)</a:t>
                      </a:r>
                    </a:p>
                  </a:txBody>
                  <a:tcPr/>
                </a:tc>
                <a:extLst>
                  <a:ext uri="{0D108BD9-81ED-4DB2-BD59-A6C34878D82A}">
                    <a16:rowId xmlns:a16="http://schemas.microsoft.com/office/drawing/2014/main" val="3984198795"/>
                  </a:ext>
                </a:extLst>
              </a:tr>
              <a:tr h="557700">
                <a:tc rowSpan="2">
                  <a:txBody>
                    <a:bodyPr/>
                    <a:lstStyle/>
                    <a:p>
                      <a:pPr algn="ctr"/>
                      <a:endParaRPr lang="en-US" b="1" dirty="0"/>
                    </a:p>
                    <a:p>
                      <a:pPr algn="ctr"/>
                      <a:r>
                        <a:rPr lang="en-US" b="1" dirty="0"/>
                        <a:t>Actual Class</a:t>
                      </a:r>
                    </a:p>
                  </a:txBody>
                  <a:tcPr/>
                </a:tc>
                <a:tc>
                  <a:txBody>
                    <a:bodyPr/>
                    <a:lstStyle/>
                    <a:p>
                      <a:r>
                        <a:rPr lang="en-US" dirty="0"/>
                        <a:t>Positive </a:t>
                      </a:r>
                    </a:p>
                    <a:p>
                      <a:r>
                        <a:rPr lang="en-US" dirty="0"/>
                        <a:t>Fraud Actual (1)</a:t>
                      </a:r>
                    </a:p>
                  </a:txBody>
                  <a:tcPr/>
                </a:tc>
                <a:tc>
                  <a:txBody>
                    <a:bodyPr/>
                    <a:lstStyle/>
                    <a:p>
                      <a:r>
                        <a:rPr lang="en-US" dirty="0"/>
                        <a:t>True Positive</a:t>
                      </a:r>
                    </a:p>
                    <a:p>
                      <a:r>
                        <a:rPr lang="en-US" dirty="0"/>
                        <a:t>0</a:t>
                      </a:r>
                    </a:p>
                  </a:txBody>
                  <a:tcPr/>
                </a:tc>
                <a:tc>
                  <a:txBody>
                    <a:bodyPr/>
                    <a:lstStyle/>
                    <a:p>
                      <a:r>
                        <a:rPr lang="en-US" dirty="0"/>
                        <a:t>False</a:t>
                      </a:r>
                      <a:r>
                        <a:rPr lang="en-US" baseline="0" dirty="0"/>
                        <a:t> Negatives</a:t>
                      </a:r>
                    </a:p>
                    <a:p>
                      <a:r>
                        <a:rPr lang="en-US" baseline="0" dirty="0"/>
                        <a:t>32</a:t>
                      </a:r>
                    </a:p>
                  </a:txBody>
                  <a:tcPr/>
                </a:tc>
                <a:extLst>
                  <a:ext uri="{0D108BD9-81ED-4DB2-BD59-A6C34878D82A}">
                    <a16:rowId xmlns:a16="http://schemas.microsoft.com/office/drawing/2014/main" val="3546048974"/>
                  </a:ext>
                </a:extLst>
              </a:tr>
              <a:tr h="557700">
                <a:tc vMerge="1">
                  <a:txBody>
                    <a:bodyPr/>
                    <a:lstStyle/>
                    <a:p>
                      <a:endParaRPr lang="en-US" dirty="0"/>
                    </a:p>
                  </a:txBody>
                  <a:tcPr/>
                </a:tc>
                <a:tc>
                  <a:txBody>
                    <a:bodyPr/>
                    <a:lstStyle/>
                    <a:p>
                      <a:r>
                        <a:rPr lang="en-US" dirty="0"/>
                        <a:t>Negative </a:t>
                      </a:r>
                    </a:p>
                    <a:p>
                      <a:r>
                        <a:rPr lang="en-US" dirty="0"/>
                        <a:t>Not Fraud Actual (0)</a:t>
                      </a:r>
                    </a:p>
                  </a:txBody>
                  <a:tcPr/>
                </a:tc>
                <a:tc>
                  <a:txBody>
                    <a:bodyPr/>
                    <a:lstStyle/>
                    <a:p>
                      <a:r>
                        <a:rPr lang="en-US" dirty="0"/>
                        <a:t>False Positives</a:t>
                      </a:r>
                    </a:p>
                    <a:p>
                      <a:r>
                        <a:rPr lang="en-US" dirty="0"/>
                        <a:t>0</a:t>
                      </a:r>
                    </a:p>
                  </a:txBody>
                  <a:tcPr/>
                </a:tc>
                <a:tc>
                  <a:txBody>
                    <a:bodyPr/>
                    <a:lstStyle/>
                    <a:p>
                      <a:r>
                        <a:rPr lang="en-US" dirty="0"/>
                        <a:t>True Negative</a:t>
                      </a:r>
                    </a:p>
                    <a:p>
                      <a:r>
                        <a:rPr lang="en-US" dirty="0"/>
                        <a:t>103</a:t>
                      </a:r>
                    </a:p>
                  </a:txBody>
                  <a:tcPr/>
                </a:tc>
                <a:extLst>
                  <a:ext uri="{0D108BD9-81ED-4DB2-BD59-A6C34878D82A}">
                    <a16:rowId xmlns:a16="http://schemas.microsoft.com/office/drawing/2014/main" val="186360114"/>
                  </a:ext>
                </a:extLst>
              </a:tr>
            </a:tbl>
          </a:graphicData>
        </a:graphic>
      </p:graphicFrame>
    </p:spTree>
    <p:extLst>
      <p:ext uri="{BB962C8B-B14F-4D97-AF65-F5344CB8AC3E}">
        <p14:creationId xmlns:p14="http://schemas.microsoft.com/office/powerpoint/2010/main" val="855400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1F6E23-769F-99FD-C63D-CC14BB5103F3}"/>
              </a:ext>
            </a:extLst>
          </p:cNvPr>
          <p:cNvSpPr>
            <a:spLocks noGrp="1"/>
          </p:cNvSpPr>
          <p:nvPr>
            <p:ph type="sldNum" sz="quarter" idx="12"/>
          </p:nvPr>
        </p:nvSpPr>
        <p:spPr/>
        <p:txBody>
          <a:bodyPr/>
          <a:lstStyle/>
          <a:p>
            <a:fld id="{5ACD0CF0-90CC-9C41-A77B-2776398A8C8B}" type="slidenum">
              <a:rPr lang="en-US" smtClean="0"/>
              <a:pPr/>
              <a:t>5</a:t>
            </a:fld>
            <a:endParaRPr lang="en-US"/>
          </a:p>
        </p:txBody>
      </p:sp>
      <p:sp>
        <p:nvSpPr>
          <p:cNvPr id="5" name="TextBox 4">
            <a:extLst>
              <a:ext uri="{FF2B5EF4-FFF2-40B4-BE49-F238E27FC236}">
                <a16:creationId xmlns:a16="http://schemas.microsoft.com/office/drawing/2014/main" id="{AE64EE17-636C-16F2-1BEA-AF351770A55E}"/>
              </a:ext>
            </a:extLst>
          </p:cNvPr>
          <p:cNvSpPr txBox="1"/>
          <p:nvPr/>
        </p:nvSpPr>
        <p:spPr>
          <a:xfrm>
            <a:off x="533400" y="762000"/>
            <a:ext cx="10982915" cy="4832092"/>
          </a:xfrm>
          <a:prstGeom prst="rect">
            <a:avLst/>
          </a:prstGeom>
          <a:noFill/>
        </p:spPr>
        <p:txBody>
          <a:bodyPr wrap="square" rtlCol="0">
            <a:spAutoFit/>
          </a:bodyPr>
          <a:lstStyle/>
          <a:p>
            <a:r>
              <a:rPr lang="en-US" sz="4400" b="1" dirty="0">
                <a:latin typeface="Amasis MT Pro Black" panose="02040A04050005020304" pitchFamily="18" charset="0"/>
              </a:rPr>
              <a:t>   Data Science Ethical Investigators</a:t>
            </a:r>
          </a:p>
          <a:p>
            <a:endParaRPr lang="en-US" sz="4400" b="1" dirty="0">
              <a:latin typeface="Amasis MT Pro Black" panose="02040A04050005020304" pitchFamily="18" charset="0"/>
            </a:endParaRPr>
          </a:p>
          <a:p>
            <a:r>
              <a:rPr lang="en-US" sz="4400" b="1" dirty="0">
                <a:latin typeface="Amasis MT Pro Black" panose="02040A04050005020304" pitchFamily="18" charset="0"/>
              </a:rPr>
              <a:t>Ask: </a:t>
            </a:r>
          </a:p>
          <a:p>
            <a:r>
              <a:rPr lang="en-US" sz="4400" b="1" u="sng" dirty="0">
                <a:latin typeface="Amasis MT Pro Black" panose="02040A04050005020304" pitchFamily="18" charset="0"/>
              </a:rPr>
              <a:t>What</a:t>
            </a:r>
            <a:r>
              <a:rPr lang="en-US" sz="4400" b="1" dirty="0">
                <a:latin typeface="Amasis MT Pro Black" panose="02040A04050005020304" pitchFamily="18" charset="0"/>
              </a:rPr>
              <a:t> went wrong? </a:t>
            </a:r>
          </a:p>
          <a:p>
            <a:r>
              <a:rPr lang="en-US" sz="4400" b="1" u="sng" dirty="0">
                <a:latin typeface="Amasis MT Pro Black" panose="02040A04050005020304" pitchFamily="18" charset="0"/>
              </a:rPr>
              <a:t>How</a:t>
            </a:r>
            <a:r>
              <a:rPr lang="en-US" sz="4400" b="1" dirty="0">
                <a:latin typeface="Amasis MT Pro Black" panose="02040A04050005020304" pitchFamily="18" charset="0"/>
              </a:rPr>
              <a:t> could this be avoided? </a:t>
            </a:r>
          </a:p>
          <a:p>
            <a:r>
              <a:rPr lang="en-US" sz="4400" b="1" u="sng" dirty="0">
                <a:latin typeface="Amasis MT Pro Black" panose="02040A04050005020304" pitchFamily="18" charset="0"/>
              </a:rPr>
              <a:t>Where</a:t>
            </a:r>
            <a:r>
              <a:rPr lang="en-US" sz="4400" b="1" dirty="0">
                <a:latin typeface="Amasis MT Pro Black" panose="02040A04050005020304" pitchFamily="18" charset="0"/>
              </a:rPr>
              <a:t> in the DS Lifecycle did it go wrong?</a:t>
            </a:r>
          </a:p>
        </p:txBody>
      </p:sp>
    </p:spTree>
    <p:extLst>
      <p:ext uri="{BB962C8B-B14F-4D97-AF65-F5344CB8AC3E}">
        <p14:creationId xmlns:p14="http://schemas.microsoft.com/office/powerpoint/2010/main" val="3470163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2924448" y="81956"/>
            <a:ext cx="6759483"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a:t>
            </a:r>
          </a:p>
        </p:txBody>
      </p:sp>
      <p:sp>
        <p:nvSpPr>
          <p:cNvPr id="5" name="Content Placeholder 2">
            <a:extLst>
              <a:ext uri="{FF2B5EF4-FFF2-40B4-BE49-F238E27FC236}">
                <a16:creationId xmlns:a16="http://schemas.microsoft.com/office/drawing/2014/main" id="{D77C9B8D-8721-4DC3-8E4A-37543E337F0C}"/>
              </a:ext>
            </a:extLst>
          </p:cNvPr>
          <p:cNvSpPr txBox="1">
            <a:spLocks/>
          </p:cNvSpPr>
          <p:nvPr/>
        </p:nvSpPr>
        <p:spPr>
          <a:xfrm>
            <a:off x="41884" y="1178730"/>
            <a:ext cx="11769358" cy="22150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700" dirty="0">
                <a:solidFill>
                  <a:schemeClr val="tx1"/>
                </a:solidFill>
                <a:latin typeface="Times New Roman" panose="02020603050405020304" pitchFamily="18" charset="0"/>
                <a:cs typeface="Times New Roman" panose="02020603050405020304" pitchFamily="18" charset="0"/>
              </a:rPr>
              <a:t> We can further assess our model by generating classification rates:</a:t>
            </a:r>
          </a:p>
          <a:p>
            <a:pPr lvl="1"/>
            <a:r>
              <a:rPr lang="en-US" sz="2700" dirty="0">
                <a:solidFill>
                  <a:schemeClr val="tx1"/>
                </a:solidFill>
                <a:latin typeface="Times New Roman" panose="02020603050405020304" pitchFamily="18" charset="0"/>
                <a:cs typeface="Times New Roman" panose="02020603050405020304" pitchFamily="18" charset="0"/>
              </a:rPr>
              <a:t> True Positive Rate (TPR) (Sensitivity) = TP/(TP+FN) = 10/(10+22) = .31</a:t>
            </a:r>
          </a:p>
          <a:p>
            <a:pPr lvl="2"/>
            <a:r>
              <a:rPr lang="en-US" sz="2300" dirty="0">
                <a:solidFill>
                  <a:schemeClr val="tx1"/>
                </a:solidFill>
                <a:latin typeface="Times New Roman" panose="02020603050405020304" pitchFamily="18" charset="0"/>
                <a:cs typeface="Times New Roman" panose="02020603050405020304" pitchFamily="18" charset="0"/>
              </a:rPr>
              <a:t> % of fraud correctly labeled as fraud</a:t>
            </a:r>
          </a:p>
          <a:p>
            <a:pPr lvl="1"/>
            <a:r>
              <a:rPr lang="en-US" sz="2700" dirty="0">
                <a:solidFill>
                  <a:schemeClr val="tx1"/>
                </a:solidFill>
                <a:latin typeface="Times New Roman" panose="02020603050405020304" pitchFamily="18" charset="0"/>
                <a:cs typeface="Times New Roman" panose="02020603050405020304" pitchFamily="18" charset="0"/>
              </a:rPr>
              <a:t> False Positive Rate (FPR) (1- Specificity) = FP/(FP+TN) = 7/(7+96) = .06</a:t>
            </a:r>
          </a:p>
          <a:p>
            <a:pPr lvl="2"/>
            <a:r>
              <a:rPr lang="en-US" sz="2300" dirty="0">
                <a:solidFill>
                  <a:schemeClr val="tx1"/>
                </a:solidFill>
                <a:latin typeface="Times New Roman" panose="02020603050405020304" pitchFamily="18" charset="0"/>
                <a:cs typeface="Times New Roman" panose="02020603050405020304" pitchFamily="18" charset="0"/>
              </a:rPr>
              <a:t> % of emails labelled not fraud that were false positives</a:t>
            </a:r>
          </a:p>
        </p:txBody>
      </p:sp>
      <p:graphicFrame>
        <p:nvGraphicFramePr>
          <p:cNvPr id="12" name="Table 11">
            <a:extLst>
              <a:ext uri="{FF2B5EF4-FFF2-40B4-BE49-F238E27FC236}">
                <a16:creationId xmlns:a16="http://schemas.microsoft.com/office/drawing/2014/main" id="{63D0B4A3-C69F-4F15-BC7A-1F912D4608D9}"/>
              </a:ext>
            </a:extLst>
          </p:cNvPr>
          <p:cNvGraphicFramePr>
            <a:graphicFrameLocks noGrp="1"/>
          </p:cNvGraphicFramePr>
          <p:nvPr/>
        </p:nvGraphicFramePr>
        <p:xfrm>
          <a:off x="2180441" y="3429000"/>
          <a:ext cx="8137680" cy="2560320"/>
        </p:xfrm>
        <a:graphic>
          <a:graphicData uri="http://schemas.openxmlformats.org/drawingml/2006/table">
            <a:tbl>
              <a:tblPr firstRow="1" bandRow="1">
                <a:tableStyleId>{5C22544A-7EE6-4342-B048-85BDC9FD1C3A}</a:tableStyleId>
              </a:tblPr>
              <a:tblGrid>
                <a:gridCol w="1710520">
                  <a:extLst>
                    <a:ext uri="{9D8B030D-6E8A-4147-A177-3AD203B41FA5}">
                      <a16:colId xmlns:a16="http://schemas.microsoft.com/office/drawing/2014/main" val="3808796249"/>
                    </a:ext>
                  </a:extLst>
                </a:gridCol>
                <a:gridCol w="2353480">
                  <a:extLst>
                    <a:ext uri="{9D8B030D-6E8A-4147-A177-3AD203B41FA5}">
                      <a16:colId xmlns:a16="http://schemas.microsoft.com/office/drawing/2014/main" val="3690331209"/>
                    </a:ext>
                  </a:extLst>
                </a:gridCol>
                <a:gridCol w="2041680">
                  <a:extLst>
                    <a:ext uri="{9D8B030D-6E8A-4147-A177-3AD203B41FA5}">
                      <a16:colId xmlns:a16="http://schemas.microsoft.com/office/drawing/2014/main" val="100419482"/>
                    </a:ext>
                  </a:extLst>
                </a:gridCol>
                <a:gridCol w="2032000">
                  <a:extLst>
                    <a:ext uri="{9D8B030D-6E8A-4147-A177-3AD203B41FA5}">
                      <a16:colId xmlns:a16="http://schemas.microsoft.com/office/drawing/2014/main" val="1059057422"/>
                    </a:ext>
                  </a:extLst>
                </a:gridCol>
              </a:tblGrid>
              <a:tr h="323112">
                <a:tc rowSpan="2">
                  <a:txBody>
                    <a:bodyPr/>
                    <a:lstStyle/>
                    <a:p>
                      <a:r>
                        <a:rPr lang="en-US" dirty="0"/>
                        <a:t>1 = Fraud/Spam</a:t>
                      </a:r>
                    </a:p>
                    <a:p>
                      <a:r>
                        <a:rPr lang="en-US" dirty="0"/>
                        <a:t>0 = Not Fraud/Spam</a:t>
                      </a:r>
                    </a:p>
                  </a:txBody>
                  <a:tcPr/>
                </a:tc>
                <a:tc>
                  <a:txBody>
                    <a:bodyPr/>
                    <a:lstStyle/>
                    <a:p>
                      <a:pPr algn="ctr"/>
                      <a:endParaRPr lang="en-US"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Predicted Class</a:t>
                      </a:r>
                    </a:p>
                  </a:txBody>
                  <a:tcPr/>
                </a:tc>
                <a:tc hMerge="1">
                  <a:txBody>
                    <a:bodyPr/>
                    <a:lstStyle/>
                    <a:p>
                      <a:endParaRPr lang="en-US" dirty="0"/>
                    </a:p>
                  </a:txBody>
                  <a:tcPr/>
                </a:tc>
                <a:extLst>
                  <a:ext uri="{0D108BD9-81ED-4DB2-BD59-A6C34878D82A}">
                    <a16:rowId xmlns:a16="http://schemas.microsoft.com/office/drawing/2014/main" val="388190464"/>
                  </a:ext>
                </a:extLst>
              </a:tr>
              <a:tr h="557700">
                <a:tc vMerge="1">
                  <a:txBody>
                    <a:bodyPr/>
                    <a:lstStyle/>
                    <a:p>
                      <a:endParaRPr lang="en-US" dirty="0"/>
                    </a:p>
                  </a:txBody>
                  <a:tcPr/>
                </a:tc>
                <a:tc>
                  <a:txBody>
                    <a:bodyPr/>
                    <a:lstStyle/>
                    <a:p>
                      <a:endParaRPr lang="en-US" dirty="0"/>
                    </a:p>
                  </a:txBody>
                  <a:tcPr/>
                </a:tc>
                <a:tc>
                  <a:txBody>
                    <a:bodyPr/>
                    <a:lstStyle/>
                    <a:p>
                      <a:r>
                        <a:rPr lang="en-US" dirty="0"/>
                        <a:t>Positive </a:t>
                      </a:r>
                    </a:p>
                    <a:p>
                      <a:r>
                        <a:rPr lang="en-US" dirty="0"/>
                        <a:t>Fraud </a:t>
                      </a:r>
                      <a:r>
                        <a:rPr lang="en-US" dirty="0" err="1"/>
                        <a:t>Pred</a:t>
                      </a:r>
                      <a:r>
                        <a:rPr lang="en-US" dirty="0"/>
                        <a:t> (1)</a:t>
                      </a:r>
                    </a:p>
                  </a:txBody>
                  <a:tcPr/>
                </a:tc>
                <a:tc>
                  <a:txBody>
                    <a:bodyPr/>
                    <a:lstStyle/>
                    <a:p>
                      <a:r>
                        <a:rPr lang="en-US" dirty="0"/>
                        <a:t>Negative</a:t>
                      </a:r>
                    </a:p>
                    <a:p>
                      <a:r>
                        <a:rPr lang="en-US" dirty="0"/>
                        <a:t>Not Fraud </a:t>
                      </a:r>
                      <a:r>
                        <a:rPr lang="en-US" dirty="0" err="1"/>
                        <a:t>Pred</a:t>
                      </a:r>
                      <a:r>
                        <a:rPr lang="en-US" dirty="0"/>
                        <a:t> (0)</a:t>
                      </a:r>
                    </a:p>
                  </a:txBody>
                  <a:tcPr/>
                </a:tc>
                <a:extLst>
                  <a:ext uri="{0D108BD9-81ED-4DB2-BD59-A6C34878D82A}">
                    <a16:rowId xmlns:a16="http://schemas.microsoft.com/office/drawing/2014/main" val="3984198795"/>
                  </a:ext>
                </a:extLst>
              </a:tr>
              <a:tr h="557700">
                <a:tc rowSpan="2">
                  <a:txBody>
                    <a:bodyPr/>
                    <a:lstStyle/>
                    <a:p>
                      <a:pPr algn="ctr"/>
                      <a:endParaRPr lang="en-US" b="1" dirty="0"/>
                    </a:p>
                    <a:p>
                      <a:pPr algn="ctr"/>
                      <a:r>
                        <a:rPr lang="en-US" b="1" dirty="0"/>
                        <a:t>Actual Class</a:t>
                      </a:r>
                    </a:p>
                  </a:txBody>
                  <a:tcPr/>
                </a:tc>
                <a:tc>
                  <a:txBody>
                    <a:bodyPr/>
                    <a:lstStyle/>
                    <a:p>
                      <a:r>
                        <a:rPr lang="en-US" dirty="0"/>
                        <a:t>Positive </a:t>
                      </a:r>
                    </a:p>
                    <a:p>
                      <a:r>
                        <a:rPr lang="en-US" dirty="0"/>
                        <a:t>Fraud Actual (1)</a:t>
                      </a:r>
                    </a:p>
                  </a:txBody>
                  <a:tcPr/>
                </a:tc>
                <a:tc>
                  <a:txBody>
                    <a:bodyPr/>
                    <a:lstStyle/>
                    <a:p>
                      <a:r>
                        <a:rPr lang="en-US" dirty="0"/>
                        <a:t>True Positive</a:t>
                      </a:r>
                    </a:p>
                    <a:p>
                      <a:r>
                        <a:rPr lang="en-US" dirty="0"/>
                        <a:t>10</a:t>
                      </a:r>
                    </a:p>
                  </a:txBody>
                  <a:tcPr/>
                </a:tc>
                <a:tc>
                  <a:txBody>
                    <a:bodyPr/>
                    <a:lstStyle/>
                    <a:p>
                      <a:r>
                        <a:rPr lang="en-US" dirty="0"/>
                        <a:t>False</a:t>
                      </a:r>
                      <a:r>
                        <a:rPr lang="en-US" baseline="0" dirty="0"/>
                        <a:t> Negatives</a:t>
                      </a:r>
                    </a:p>
                    <a:p>
                      <a:r>
                        <a:rPr lang="en-US" dirty="0"/>
                        <a:t>22</a:t>
                      </a:r>
                    </a:p>
                  </a:txBody>
                  <a:tcPr/>
                </a:tc>
                <a:extLst>
                  <a:ext uri="{0D108BD9-81ED-4DB2-BD59-A6C34878D82A}">
                    <a16:rowId xmlns:a16="http://schemas.microsoft.com/office/drawing/2014/main" val="3546048974"/>
                  </a:ext>
                </a:extLst>
              </a:tr>
              <a:tr h="557700">
                <a:tc vMerge="1">
                  <a:txBody>
                    <a:bodyPr/>
                    <a:lstStyle/>
                    <a:p>
                      <a:endParaRPr lang="en-US" dirty="0"/>
                    </a:p>
                  </a:txBody>
                  <a:tcPr/>
                </a:tc>
                <a:tc>
                  <a:txBody>
                    <a:bodyPr/>
                    <a:lstStyle/>
                    <a:p>
                      <a:r>
                        <a:rPr lang="en-US" dirty="0"/>
                        <a:t>Negative </a:t>
                      </a:r>
                    </a:p>
                    <a:p>
                      <a:r>
                        <a:rPr lang="en-US" dirty="0"/>
                        <a:t>Not Fraud Actual (0)</a:t>
                      </a:r>
                    </a:p>
                  </a:txBody>
                  <a:tcPr/>
                </a:tc>
                <a:tc>
                  <a:txBody>
                    <a:bodyPr/>
                    <a:lstStyle/>
                    <a:p>
                      <a:r>
                        <a:rPr lang="en-US" dirty="0"/>
                        <a:t>False Positives</a:t>
                      </a:r>
                    </a:p>
                    <a:p>
                      <a:r>
                        <a:rPr lang="en-US" dirty="0"/>
                        <a:t>7</a:t>
                      </a:r>
                    </a:p>
                  </a:txBody>
                  <a:tcPr/>
                </a:tc>
                <a:tc>
                  <a:txBody>
                    <a:bodyPr/>
                    <a:lstStyle/>
                    <a:p>
                      <a:r>
                        <a:rPr lang="en-US" dirty="0"/>
                        <a:t>True Negative</a:t>
                      </a:r>
                    </a:p>
                    <a:p>
                      <a:r>
                        <a:rPr lang="en-US" dirty="0"/>
                        <a:t>96</a:t>
                      </a:r>
                    </a:p>
                  </a:txBody>
                  <a:tcPr/>
                </a:tc>
                <a:extLst>
                  <a:ext uri="{0D108BD9-81ED-4DB2-BD59-A6C34878D82A}">
                    <a16:rowId xmlns:a16="http://schemas.microsoft.com/office/drawing/2014/main" val="186360114"/>
                  </a:ext>
                </a:extLst>
              </a:tr>
            </a:tbl>
          </a:graphicData>
        </a:graphic>
      </p:graphicFrame>
    </p:spTree>
    <p:extLst>
      <p:ext uri="{BB962C8B-B14F-4D97-AF65-F5344CB8AC3E}">
        <p14:creationId xmlns:p14="http://schemas.microsoft.com/office/powerpoint/2010/main" val="9196157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2924448" y="81956"/>
            <a:ext cx="6759483"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a:t>
            </a:r>
          </a:p>
        </p:txBody>
      </p:sp>
      <p:sp>
        <p:nvSpPr>
          <p:cNvPr id="11" name="Content Placeholder 2">
            <a:extLst>
              <a:ext uri="{FF2B5EF4-FFF2-40B4-BE49-F238E27FC236}">
                <a16:creationId xmlns:a16="http://schemas.microsoft.com/office/drawing/2014/main" id="{7FC01348-BC4F-413C-B222-4C47CC265A2C}"/>
              </a:ext>
            </a:extLst>
          </p:cNvPr>
          <p:cNvSpPr txBox="1">
            <a:spLocks/>
          </p:cNvSpPr>
          <p:nvPr/>
        </p:nvSpPr>
        <p:spPr>
          <a:xfrm>
            <a:off x="211321" y="304800"/>
            <a:ext cx="11769358" cy="17157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fontAlgn="auto">
              <a:spcBef>
                <a:spcPts val="1000"/>
              </a:spcBef>
              <a:spcAft>
                <a:spcPts val="0"/>
              </a:spcAft>
              <a:buClrTx/>
              <a:buSzTx/>
              <a:buFont typeface="Wingdings" panose="05000000000000000000" pitchFamily="2" charset="2"/>
              <a:buChar char="Ø"/>
              <a:tabLst/>
              <a:defRPr/>
            </a:pPr>
            <a:r>
              <a:rPr lang="en-US" sz="2700" dirty="0">
                <a:solidFill>
                  <a:schemeClr val="tx1"/>
                </a:solidFill>
                <a:latin typeface="Times New Roman" panose="02020603050405020304" pitchFamily="18" charset="0"/>
                <a:cs typeface="Times New Roman" panose="02020603050405020304" pitchFamily="18" charset="0"/>
              </a:rPr>
              <a:t> These two data points can used to begin to develop a Receiver Operating Characteristic Curve or ROC curve</a:t>
            </a:r>
          </a:p>
          <a:p>
            <a:pPr marL="685800" marR="0" lvl="1" fontAlgn="auto">
              <a:spcBef>
                <a:spcPts val="500"/>
              </a:spcBef>
              <a:spcAft>
                <a:spcPts val="0"/>
              </a:spcAft>
              <a:buClrTx/>
              <a:buSzTx/>
              <a:buFont typeface="Wingdings" panose="05000000000000000000" pitchFamily="2" charset="2"/>
              <a:buChar char="v"/>
              <a:tabLst/>
              <a:defRPr/>
            </a:pPr>
            <a:r>
              <a:rPr lang="en-US" sz="2700" dirty="0">
                <a:solidFill>
                  <a:schemeClr val="tx1"/>
                </a:solidFill>
                <a:latin typeface="Times New Roman" panose="02020603050405020304" pitchFamily="18" charset="0"/>
                <a:cs typeface="Times New Roman" panose="02020603050405020304" pitchFamily="18" charset="0"/>
              </a:rPr>
              <a:t> True Positive Rate (TPR) = 10/(10+22) = .31 = y-axis</a:t>
            </a:r>
          </a:p>
          <a:p>
            <a:pPr marL="685800" marR="0" lvl="1" fontAlgn="auto">
              <a:spcBef>
                <a:spcPts val="500"/>
              </a:spcBef>
              <a:spcAft>
                <a:spcPts val="0"/>
              </a:spcAft>
              <a:buClrTx/>
              <a:buSzTx/>
              <a:buFont typeface="Wingdings" panose="05000000000000000000" pitchFamily="2" charset="2"/>
              <a:buChar char="v"/>
              <a:tabLst/>
              <a:defRPr/>
            </a:pPr>
            <a:r>
              <a:rPr lang="en-US" sz="2700" dirty="0">
                <a:solidFill>
                  <a:schemeClr val="tx1"/>
                </a:solidFill>
                <a:latin typeface="Times New Roman" panose="02020603050405020304" pitchFamily="18" charset="0"/>
                <a:cs typeface="Times New Roman" panose="02020603050405020304" pitchFamily="18" charset="0"/>
              </a:rPr>
              <a:t> False Positive Rate (FPR) = 7/(7+96) = .06 = x-axis</a:t>
            </a: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4472C4"/>
              </a:solidFill>
              <a:effectLst/>
              <a:uLnTx/>
              <a:uFillTx/>
              <a:latin typeface="Calibri" panose="020F0502020204030204" pitchFamily="34" charset="0"/>
              <a:ea typeface="+mn-ea"/>
              <a:cs typeface="Calibri" panose="020F0502020204030204" pitchFamily="34" charset="0"/>
            </a:endParaRPr>
          </a:p>
        </p:txBody>
      </p:sp>
      <p:graphicFrame>
        <p:nvGraphicFramePr>
          <p:cNvPr id="9" name="Table 8">
            <a:extLst>
              <a:ext uri="{FF2B5EF4-FFF2-40B4-BE49-F238E27FC236}">
                <a16:creationId xmlns:a16="http://schemas.microsoft.com/office/drawing/2014/main" id="{CCAEC518-2519-4185-98A7-3FF9327B595C}"/>
              </a:ext>
            </a:extLst>
          </p:cNvPr>
          <p:cNvGraphicFramePr>
            <a:graphicFrameLocks noGrp="1"/>
          </p:cNvGraphicFramePr>
          <p:nvPr/>
        </p:nvGraphicFramePr>
        <p:xfrm>
          <a:off x="2235349" y="3190875"/>
          <a:ext cx="8137680" cy="2560320"/>
        </p:xfrm>
        <a:graphic>
          <a:graphicData uri="http://schemas.openxmlformats.org/drawingml/2006/table">
            <a:tbl>
              <a:tblPr firstRow="1" bandRow="1">
                <a:tableStyleId>{5C22544A-7EE6-4342-B048-85BDC9FD1C3A}</a:tableStyleId>
              </a:tblPr>
              <a:tblGrid>
                <a:gridCol w="1710520">
                  <a:extLst>
                    <a:ext uri="{9D8B030D-6E8A-4147-A177-3AD203B41FA5}">
                      <a16:colId xmlns:a16="http://schemas.microsoft.com/office/drawing/2014/main" val="3808796249"/>
                    </a:ext>
                  </a:extLst>
                </a:gridCol>
                <a:gridCol w="2353480">
                  <a:extLst>
                    <a:ext uri="{9D8B030D-6E8A-4147-A177-3AD203B41FA5}">
                      <a16:colId xmlns:a16="http://schemas.microsoft.com/office/drawing/2014/main" val="3690331209"/>
                    </a:ext>
                  </a:extLst>
                </a:gridCol>
                <a:gridCol w="2041680">
                  <a:extLst>
                    <a:ext uri="{9D8B030D-6E8A-4147-A177-3AD203B41FA5}">
                      <a16:colId xmlns:a16="http://schemas.microsoft.com/office/drawing/2014/main" val="100419482"/>
                    </a:ext>
                  </a:extLst>
                </a:gridCol>
                <a:gridCol w="2032000">
                  <a:extLst>
                    <a:ext uri="{9D8B030D-6E8A-4147-A177-3AD203B41FA5}">
                      <a16:colId xmlns:a16="http://schemas.microsoft.com/office/drawing/2014/main" val="1059057422"/>
                    </a:ext>
                  </a:extLst>
                </a:gridCol>
              </a:tblGrid>
              <a:tr h="323112">
                <a:tc rowSpan="2">
                  <a:txBody>
                    <a:bodyPr/>
                    <a:lstStyle/>
                    <a:p>
                      <a:r>
                        <a:rPr lang="en-US" dirty="0"/>
                        <a:t>1 = Fraud/Spam</a:t>
                      </a:r>
                    </a:p>
                    <a:p>
                      <a:r>
                        <a:rPr lang="en-US" dirty="0"/>
                        <a:t>0 = Not Fraud/Spam</a:t>
                      </a:r>
                    </a:p>
                  </a:txBody>
                  <a:tcPr/>
                </a:tc>
                <a:tc>
                  <a:txBody>
                    <a:bodyPr/>
                    <a:lstStyle/>
                    <a:p>
                      <a:pPr algn="ctr"/>
                      <a:endParaRPr lang="en-US"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Predicted Class</a:t>
                      </a:r>
                    </a:p>
                  </a:txBody>
                  <a:tcPr/>
                </a:tc>
                <a:tc hMerge="1">
                  <a:txBody>
                    <a:bodyPr/>
                    <a:lstStyle/>
                    <a:p>
                      <a:endParaRPr lang="en-US" dirty="0"/>
                    </a:p>
                  </a:txBody>
                  <a:tcPr/>
                </a:tc>
                <a:extLst>
                  <a:ext uri="{0D108BD9-81ED-4DB2-BD59-A6C34878D82A}">
                    <a16:rowId xmlns:a16="http://schemas.microsoft.com/office/drawing/2014/main" val="388190464"/>
                  </a:ext>
                </a:extLst>
              </a:tr>
              <a:tr h="557700">
                <a:tc vMerge="1">
                  <a:txBody>
                    <a:bodyPr/>
                    <a:lstStyle/>
                    <a:p>
                      <a:endParaRPr lang="en-US" dirty="0"/>
                    </a:p>
                  </a:txBody>
                  <a:tcPr/>
                </a:tc>
                <a:tc>
                  <a:txBody>
                    <a:bodyPr/>
                    <a:lstStyle/>
                    <a:p>
                      <a:endParaRPr lang="en-US" dirty="0"/>
                    </a:p>
                  </a:txBody>
                  <a:tcPr/>
                </a:tc>
                <a:tc>
                  <a:txBody>
                    <a:bodyPr/>
                    <a:lstStyle/>
                    <a:p>
                      <a:r>
                        <a:rPr lang="en-US" dirty="0"/>
                        <a:t>Positive </a:t>
                      </a:r>
                    </a:p>
                    <a:p>
                      <a:r>
                        <a:rPr lang="en-US" dirty="0"/>
                        <a:t>Fraud </a:t>
                      </a:r>
                      <a:r>
                        <a:rPr lang="en-US" dirty="0" err="1"/>
                        <a:t>Pred</a:t>
                      </a:r>
                      <a:r>
                        <a:rPr lang="en-US" dirty="0"/>
                        <a:t> (1)</a:t>
                      </a:r>
                    </a:p>
                  </a:txBody>
                  <a:tcPr/>
                </a:tc>
                <a:tc>
                  <a:txBody>
                    <a:bodyPr/>
                    <a:lstStyle/>
                    <a:p>
                      <a:r>
                        <a:rPr lang="en-US" dirty="0"/>
                        <a:t>Negative</a:t>
                      </a:r>
                    </a:p>
                    <a:p>
                      <a:r>
                        <a:rPr lang="en-US" dirty="0"/>
                        <a:t>Not Fraud </a:t>
                      </a:r>
                      <a:r>
                        <a:rPr lang="en-US" dirty="0" err="1"/>
                        <a:t>Pred</a:t>
                      </a:r>
                      <a:r>
                        <a:rPr lang="en-US" dirty="0"/>
                        <a:t> (0)</a:t>
                      </a:r>
                    </a:p>
                  </a:txBody>
                  <a:tcPr/>
                </a:tc>
                <a:extLst>
                  <a:ext uri="{0D108BD9-81ED-4DB2-BD59-A6C34878D82A}">
                    <a16:rowId xmlns:a16="http://schemas.microsoft.com/office/drawing/2014/main" val="3984198795"/>
                  </a:ext>
                </a:extLst>
              </a:tr>
              <a:tr h="557700">
                <a:tc rowSpan="2">
                  <a:txBody>
                    <a:bodyPr/>
                    <a:lstStyle/>
                    <a:p>
                      <a:pPr algn="ctr"/>
                      <a:endParaRPr lang="en-US" b="1" dirty="0"/>
                    </a:p>
                    <a:p>
                      <a:pPr algn="ctr"/>
                      <a:r>
                        <a:rPr lang="en-US" b="1" dirty="0"/>
                        <a:t>Actual Class</a:t>
                      </a:r>
                    </a:p>
                  </a:txBody>
                  <a:tcPr/>
                </a:tc>
                <a:tc>
                  <a:txBody>
                    <a:bodyPr/>
                    <a:lstStyle/>
                    <a:p>
                      <a:r>
                        <a:rPr lang="en-US" dirty="0"/>
                        <a:t>Positive </a:t>
                      </a:r>
                    </a:p>
                    <a:p>
                      <a:r>
                        <a:rPr lang="en-US" dirty="0"/>
                        <a:t>Fraud Actual (1)</a:t>
                      </a:r>
                    </a:p>
                  </a:txBody>
                  <a:tcPr/>
                </a:tc>
                <a:tc>
                  <a:txBody>
                    <a:bodyPr/>
                    <a:lstStyle/>
                    <a:p>
                      <a:r>
                        <a:rPr lang="en-US" dirty="0"/>
                        <a:t>True Positive</a:t>
                      </a:r>
                    </a:p>
                    <a:p>
                      <a:r>
                        <a:rPr lang="en-US" dirty="0"/>
                        <a:t>10</a:t>
                      </a:r>
                    </a:p>
                  </a:txBody>
                  <a:tcPr/>
                </a:tc>
                <a:tc>
                  <a:txBody>
                    <a:bodyPr/>
                    <a:lstStyle/>
                    <a:p>
                      <a:r>
                        <a:rPr lang="en-US" dirty="0"/>
                        <a:t>False</a:t>
                      </a:r>
                      <a:r>
                        <a:rPr lang="en-US" baseline="0" dirty="0"/>
                        <a:t> Negatives</a:t>
                      </a:r>
                    </a:p>
                    <a:p>
                      <a:r>
                        <a:rPr lang="en-US" dirty="0"/>
                        <a:t>22</a:t>
                      </a:r>
                    </a:p>
                  </a:txBody>
                  <a:tcPr/>
                </a:tc>
                <a:extLst>
                  <a:ext uri="{0D108BD9-81ED-4DB2-BD59-A6C34878D82A}">
                    <a16:rowId xmlns:a16="http://schemas.microsoft.com/office/drawing/2014/main" val="3546048974"/>
                  </a:ext>
                </a:extLst>
              </a:tr>
              <a:tr h="557700">
                <a:tc vMerge="1">
                  <a:txBody>
                    <a:bodyPr/>
                    <a:lstStyle/>
                    <a:p>
                      <a:endParaRPr lang="en-US" dirty="0"/>
                    </a:p>
                  </a:txBody>
                  <a:tcPr/>
                </a:tc>
                <a:tc>
                  <a:txBody>
                    <a:bodyPr/>
                    <a:lstStyle/>
                    <a:p>
                      <a:r>
                        <a:rPr lang="en-US" dirty="0"/>
                        <a:t>Negative </a:t>
                      </a:r>
                    </a:p>
                    <a:p>
                      <a:r>
                        <a:rPr lang="en-US" dirty="0"/>
                        <a:t>Not Fraud Actual (0)</a:t>
                      </a:r>
                    </a:p>
                  </a:txBody>
                  <a:tcPr/>
                </a:tc>
                <a:tc>
                  <a:txBody>
                    <a:bodyPr/>
                    <a:lstStyle/>
                    <a:p>
                      <a:r>
                        <a:rPr lang="en-US" dirty="0"/>
                        <a:t>False Positives</a:t>
                      </a:r>
                    </a:p>
                    <a:p>
                      <a:r>
                        <a:rPr lang="en-US" dirty="0"/>
                        <a:t>7</a:t>
                      </a:r>
                    </a:p>
                  </a:txBody>
                  <a:tcPr/>
                </a:tc>
                <a:tc>
                  <a:txBody>
                    <a:bodyPr/>
                    <a:lstStyle/>
                    <a:p>
                      <a:r>
                        <a:rPr lang="en-US" dirty="0"/>
                        <a:t>True Negative</a:t>
                      </a:r>
                    </a:p>
                    <a:p>
                      <a:r>
                        <a:rPr lang="en-US" dirty="0"/>
                        <a:t>96</a:t>
                      </a:r>
                    </a:p>
                  </a:txBody>
                  <a:tcPr/>
                </a:tc>
                <a:extLst>
                  <a:ext uri="{0D108BD9-81ED-4DB2-BD59-A6C34878D82A}">
                    <a16:rowId xmlns:a16="http://schemas.microsoft.com/office/drawing/2014/main" val="186360114"/>
                  </a:ext>
                </a:extLst>
              </a:tr>
            </a:tbl>
          </a:graphicData>
        </a:graphic>
      </p:graphicFrame>
    </p:spTree>
    <p:extLst>
      <p:ext uri="{BB962C8B-B14F-4D97-AF65-F5344CB8AC3E}">
        <p14:creationId xmlns:p14="http://schemas.microsoft.com/office/powerpoint/2010/main" val="16228593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2924448" y="81956"/>
            <a:ext cx="6759483"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a:t>
            </a:r>
          </a:p>
        </p:txBody>
      </p:sp>
      <p:sp>
        <p:nvSpPr>
          <p:cNvPr id="5" name="Content Placeholder 2">
            <a:extLst>
              <a:ext uri="{FF2B5EF4-FFF2-40B4-BE49-F238E27FC236}">
                <a16:creationId xmlns:a16="http://schemas.microsoft.com/office/drawing/2014/main" id="{A4182B40-F4A7-4918-8A04-CAC9CC0137A9}"/>
              </a:ext>
            </a:extLst>
          </p:cNvPr>
          <p:cNvSpPr txBox="1">
            <a:spLocks/>
          </p:cNvSpPr>
          <p:nvPr/>
        </p:nvSpPr>
        <p:spPr>
          <a:xfrm>
            <a:off x="211320" y="287041"/>
            <a:ext cx="11769358" cy="74902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700" dirty="0">
                <a:latin typeface="Times New Roman" panose="02020603050405020304" pitchFamily="18" charset="0"/>
                <a:cs typeface="Times New Roman" panose="02020603050405020304" pitchFamily="18" charset="0"/>
              </a:rPr>
              <a:t>ROC curve generates the area under the curve as a percentage of the total graph under the curve. </a:t>
            </a:r>
          </a:p>
          <a:p>
            <a:endParaRPr lang="en-US" sz="2000" dirty="0"/>
          </a:p>
          <a:p>
            <a:pPr lvl="1"/>
            <a:endParaRPr lang="en-US" sz="1800" dirty="0"/>
          </a:p>
        </p:txBody>
      </p:sp>
      <p:pic>
        <p:nvPicPr>
          <p:cNvPr id="1028" name="Picture 4" descr="Image result for bad roc curve">
            <a:extLst>
              <a:ext uri="{FF2B5EF4-FFF2-40B4-BE49-F238E27FC236}">
                <a16:creationId xmlns:a16="http://schemas.microsoft.com/office/drawing/2014/main" id="{4EA827DD-9539-45E6-90FD-B03C5E6F3EA4}"/>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100137" y="2229785"/>
            <a:ext cx="9991725" cy="407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217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CB4BCD2-D867-E559-DA18-E4E73CFA4A52}"/>
              </a:ext>
            </a:extLst>
          </p:cNvPr>
          <p:cNvSpPr txBox="1"/>
          <p:nvPr/>
        </p:nvSpPr>
        <p:spPr>
          <a:xfrm>
            <a:off x="520962" y="1760860"/>
            <a:ext cx="11229975" cy="584775"/>
          </a:xfrm>
          <a:prstGeom prst="rect">
            <a:avLst/>
          </a:prstGeom>
          <a:noFill/>
        </p:spPr>
        <p:txBody>
          <a:bodyPr wrap="square" rtlCol="0">
            <a:spAutoFit/>
          </a:bodyPr>
          <a:lstStyle/>
          <a:p>
            <a:pPr algn="ctr"/>
            <a:r>
              <a:rPr lang="en-US" sz="3200" b="1" dirty="0">
                <a:solidFill>
                  <a:schemeClr val="accent2">
                    <a:lumMod val="50000"/>
                  </a:schemeClr>
                </a:solidFill>
                <a:latin typeface="Times New Roman" panose="02020603050405020304" pitchFamily="18" charset="0"/>
                <a:cs typeface="Times New Roman" panose="02020603050405020304" pitchFamily="18" charset="0"/>
                <a:hlinkClick r:id="rId2"/>
              </a:rPr>
              <a:t>Computational Example </a:t>
            </a:r>
            <a:endParaRPr lang="en-US" sz="3200" b="1" dirty="0">
              <a:solidFill>
                <a:schemeClr val="accent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04814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24448" y="81956"/>
            <a:ext cx="6759483"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Fairness</a:t>
            </a:r>
          </a:p>
        </p:txBody>
      </p:sp>
      <p:sp>
        <p:nvSpPr>
          <p:cNvPr id="5" name="Content Placeholder 2">
            <a:extLst>
              <a:ext uri="{FF2B5EF4-FFF2-40B4-BE49-F238E27FC236}">
                <a16:creationId xmlns:a16="http://schemas.microsoft.com/office/drawing/2014/main" id="{A4182B40-F4A7-4918-8A04-CAC9CC0137A9}"/>
              </a:ext>
            </a:extLst>
          </p:cNvPr>
          <p:cNvSpPr txBox="1">
            <a:spLocks/>
          </p:cNvSpPr>
          <p:nvPr/>
        </p:nvSpPr>
        <p:spPr>
          <a:xfrm>
            <a:off x="211321" y="304800"/>
            <a:ext cx="11769358" cy="40242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indent="-228600" algn="l">
              <a:buFont typeface="Wingdings" panose="05000000000000000000" pitchFamily="2" charset="2"/>
              <a:buChar char="Ø"/>
            </a:pPr>
            <a:r>
              <a:rPr lang="en-US" sz="2800" dirty="0">
                <a:solidFill>
                  <a:schemeClr val="tx2">
                    <a:lumMod val="75000"/>
                  </a:schemeClr>
                </a:solidFill>
                <a:latin typeface="Times New Roman" panose="02020603050405020304" pitchFamily="18" charset="0"/>
                <a:cs typeface="Times New Roman" panose="02020603050405020304" pitchFamily="18" charset="0"/>
              </a:rPr>
              <a:t> Demographic (proportional) Parity – Works to determine if each of the sub-groups (protected classes) have the same proportion in the positive category.  </a:t>
            </a:r>
          </a:p>
          <a:p>
            <a:pPr marL="800100" lvl="1" indent="-342900" algn="l">
              <a:buFont typeface="Wingdings" panose="05000000000000000000" pitchFamily="2" charset="2"/>
              <a:buChar char="v"/>
            </a:pPr>
            <a:r>
              <a:rPr lang="en-US" sz="2400" dirty="0">
                <a:solidFill>
                  <a:schemeClr val="tx2">
                    <a:lumMod val="75000"/>
                  </a:schemeClr>
                </a:solidFill>
                <a:latin typeface="Times New Roman" panose="02020603050405020304" pitchFamily="18" charset="0"/>
                <a:cs typeface="Times New Roman" panose="02020603050405020304" pitchFamily="18" charset="0"/>
              </a:rPr>
              <a:t> As an example, assume we develop a model of assessing worthiness for getting a loan.  If the same relative percentages of all race in the model, everything else being equal, were approved for a loan this condition would be satisfied. </a:t>
            </a:r>
          </a:p>
          <a:p>
            <a:pPr lvl="1" algn="l"/>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marL="800100" lvl="1" indent="-342900" algn="l">
              <a:buFont typeface="Wingdings" panose="05000000000000000000" pitchFamily="2" charset="2"/>
              <a:buChar char="v"/>
            </a:pPr>
            <a:r>
              <a:rPr lang="en-US" sz="2400" dirty="0">
                <a:solidFill>
                  <a:schemeClr val="tx2">
                    <a:lumMod val="75000"/>
                  </a:schemeClr>
                </a:solidFill>
                <a:latin typeface="Times New Roman" panose="02020603050405020304" pitchFamily="18" charset="0"/>
                <a:cs typeface="Times New Roman" panose="02020603050405020304" pitchFamily="18" charset="0"/>
              </a:rPr>
              <a:t>However, this is not overly useful.  It’s basically over simplified and could limit our ability to understand more discrete issues with the performance of the model. </a:t>
            </a:r>
          </a:p>
          <a:p>
            <a:pPr marL="800100" lvl="1" indent="-342900" algn="l">
              <a:buFont typeface="Wingdings" panose="05000000000000000000" pitchFamily="2" charset="2"/>
              <a:buChar char="v"/>
            </a:pP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endParaRPr lang="en-US" dirty="0">
              <a:solidFill>
                <a:schemeClr val="tx2">
                  <a:lumMod val="75000"/>
                </a:schemeClr>
              </a:solidFill>
            </a:endParaRPr>
          </a:p>
          <a:p>
            <a:pPr lvl="1"/>
            <a:endParaRPr lang="en-US" dirty="0">
              <a:solidFill>
                <a:schemeClr val="tx2">
                  <a:lumMod val="75000"/>
                </a:schemeClr>
              </a:solidFill>
            </a:endParaRPr>
          </a:p>
        </p:txBody>
      </p:sp>
    </p:spTree>
    <p:extLst>
      <p:ext uri="{BB962C8B-B14F-4D97-AF65-F5344CB8AC3E}">
        <p14:creationId xmlns:p14="http://schemas.microsoft.com/office/powerpoint/2010/main" val="312429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1000"/>
                                        <p:tgtEl>
                                          <p:spTgt spid="5">
                                            <p:txEl>
                                              <p:pRg st="3" end="3"/>
                                            </p:txEl>
                                          </p:spTgt>
                                        </p:tgtEl>
                                      </p:cBhvr>
                                    </p:animEffect>
                                    <p:anim calcmode="lin" valueType="num">
                                      <p:cBhvr>
                                        <p:cTn id="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24448" y="81956"/>
            <a:ext cx="6759483"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Fairness</a:t>
            </a:r>
          </a:p>
        </p:txBody>
      </p:sp>
      <p:sp>
        <p:nvSpPr>
          <p:cNvPr id="5" name="Content Placeholder 2">
            <a:extLst>
              <a:ext uri="{FF2B5EF4-FFF2-40B4-BE49-F238E27FC236}">
                <a16:creationId xmlns:a16="http://schemas.microsoft.com/office/drawing/2014/main" id="{A4182B40-F4A7-4918-8A04-CAC9CC0137A9}"/>
              </a:ext>
            </a:extLst>
          </p:cNvPr>
          <p:cNvSpPr txBox="1">
            <a:spLocks/>
          </p:cNvSpPr>
          <p:nvPr/>
        </p:nvSpPr>
        <p:spPr>
          <a:xfrm>
            <a:off x="108159" y="233513"/>
            <a:ext cx="11769358" cy="320987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indent="-228600" algn="l">
              <a:buFont typeface="Wingdings" panose="05000000000000000000" pitchFamily="2" charset="2"/>
              <a:buChar char="Ø"/>
            </a:pPr>
            <a:r>
              <a:rPr lang="en-US" sz="2800" dirty="0">
                <a:solidFill>
                  <a:schemeClr val="tx2">
                    <a:lumMod val="75000"/>
                  </a:schemeClr>
                </a:solidFill>
                <a:latin typeface="Times New Roman" panose="02020603050405020304" pitchFamily="18" charset="0"/>
                <a:cs typeface="Times New Roman" panose="02020603050405020304" pitchFamily="18" charset="0"/>
              </a:rPr>
              <a:t> Equality of Odds– Works to determine if predictions are conditional independent from the protected class. Sensitivity – TP/TP + FN</a:t>
            </a:r>
          </a:p>
          <a:p>
            <a:pPr marL="800100" lvl="1" indent="-342900" algn="l">
              <a:buFont typeface="Wingdings" panose="05000000000000000000" pitchFamily="2" charset="2"/>
              <a:buChar char="v"/>
            </a:pPr>
            <a:r>
              <a:rPr lang="en-US" sz="2400" dirty="0">
                <a:solidFill>
                  <a:schemeClr val="tx2">
                    <a:lumMod val="75000"/>
                  </a:schemeClr>
                </a:solidFill>
                <a:latin typeface="Times New Roman" panose="02020603050405020304" pitchFamily="18" charset="0"/>
                <a:cs typeface="Times New Roman" panose="02020603050405020304" pitchFamily="18" charset="0"/>
              </a:rPr>
              <a:t>It is a measure of if the true positive rate and false positive rate are the same for the various protected classes across different threshold levels.  </a:t>
            </a:r>
          </a:p>
          <a:p>
            <a:pPr lvl="1" algn="l"/>
            <a:endParaRPr lang="en-US" sz="1050" dirty="0">
              <a:solidFill>
                <a:schemeClr val="tx2">
                  <a:lumMod val="75000"/>
                </a:schemeClr>
              </a:solidFill>
              <a:latin typeface="Times New Roman" panose="02020603050405020304" pitchFamily="18" charset="0"/>
              <a:cs typeface="Times New Roman" panose="02020603050405020304" pitchFamily="18" charset="0"/>
            </a:endParaRPr>
          </a:p>
          <a:p>
            <a:pPr marL="800100" lvl="1" indent="-342900" algn="l">
              <a:buFont typeface="Wingdings" panose="05000000000000000000" pitchFamily="2" charset="2"/>
              <a:buChar char="v"/>
            </a:pPr>
            <a:r>
              <a:rPr lang="en-US" sz="2400" dirty="0">
                <a:solidFill>
                  <a:schemeClr val="tx2">
                    <a:lumMod val="75000"/>
                  </a:schemeClr>
                </a:solidFill>
                <a:latin typeface="Times New Roman" panose="02020603050405020304" pitchFamily="18" charset="0"/>
                <a:cs typeface="Times New Roman" panose="02020603050405020304" pitchFamily="18" charset="0"/>
              </a:rPr>
              <a:t>This is basically ROCs for each of the sub-groups. How well does the model preform if the class are broken apart and analyzed. </a:t>
            </a:r>
          </a:p>
          <a:p>
            <a:pPr lvl="1" algn="l"/>
            <a:endParaRPr lang="en-US" sz="1050" dirty="0">
              <a:solidFill>
                <a:schemeClr val="tx2">
                  <a:lumMod val="75000"/>
                </a:schemeClr>
              </a:solidFill>
              <a:latin typeface="Times New Roman" panose="02020603050405020304" pitchFamily="18" charset="0"/>
              <a:cs typeface="Times New Roman" panose="02020603050405020304" pitchFamily="18" charset="0"/>
            </a:endParaRPr>
          </a:p>
          <a:p>
            <a:pPr marL="800100" lvl="1" indent="-342900" algn="l">
              <a:buFont typeface="Wingdings" panose="05000000000000000000" pitchFamily="2" charset="2"/>
              <a:buChar char="v"/>
            </a:pPr>
            <a:r>
              <a:rPr lang="en-US" sz="2400" dirty="0">
                <a:solidFill>
                  <a:schemeClr val="tx2">
                    <a:lumMod val="75000"/>
                  </a:schemeClr>
                </a:solidFill>
                <a:latin typeface="Times New Roman" panose="02020603050405020304" pitchFamily="18" charset="0"/>
                <a:cs typeface="Times New Roman" panose="02020603050405020304" pitchFamily="18" charset="0"/>
              </a:rPr>
              <a:t>Below </a:t>
            </a:r>
            <a:r>
              <a:rPr lang="en-US" sz="2400" i="1" dirty="0">
                <a:solidFill>
                  <a:schemeClr val="tx2">
                    <a:lumMod val="75000"/>
                  </a:schemeClr>
                </a:solidFill>
                <a:latin typeface="Times New Roman" panose="02020603050405020304" pitchFamily="18" charset="0"/>
                <a:cs typeface="Times New Roman" panose="02020603050405020304" pitchFamily="18" charset="0"/>
              </a:rPr>
              <a:t>A</a:t>
            </a:r>
            <a:r>
              <a:rPr lang="en-US" sz="2400" dirty="0">
                <a:solidFill>
                  <a:schemeClr val="tx2">
                    <a:lumMod val="75000"/>
                  </a:schemeClr>
                </a:solidFill>
                <a:latin typeface="Times New Roman" panose="02020603050405020304" pitchFamily="18" charset="0"/>
                <a:cs typeface="Times New Roman" panose="02020603050405020304" pitchFamily="18" charset="0"/>
              </a:rPr>
              <a:t> is the protected class with a binary classifier, for this to be true the odds of being placed in either 0 or 1 should be independent of </a:t>
            </a:r>
            <a:r>
              <a:rPr lang="en-US" sz="2400" i="1" dirty="0">
                <a:solidFill>
                  <a:schemeClr val="tx2">
                    <a:lumMod val="75000"/>
                  </a:schemeClr>
                </a:solidFill>
                <a:latin typeface="Times New Roman" panose="02020603050405020304" pitchFamily="18" charset="0"/>
                <a:cs typeface="Times New Roman" panose="02020603050405020304" pitchFamily="18" charset="0"/>
              </a:rPr>
              <a:t>A</a:t>
            </a:r>
            <a:r>
              <a:rPr lang="en-US" sz="2400" dirty="0">
                <a:solidFill>
                  <a:schemeClr val="tx2">
                    <a:lumMod val="75000"/>
                  </a:schemeClr>
                </a:solidFill>
                <a:latin typeface="Times New Roman" panose="02020603050405020304" pitchFamily="18" charset="0"/>
                <a:cs typeface="Times New Roman" panose="02020603050405020304" pitchFamily="18" charset="0"/>
              </a:rPr>
              <a:t>. </a:t>
            </a:r>
          </a:p>
          <a:p>
            <a:pPr marL="800100" lvl="1" indent="-342900" algn="l">
              <a:buFont typeface="Wingdings" panose="05000000000000000000" pitchFamily="2" charset="2"/>
              <a:buChar char="v"/>
            </a:pP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lvl="1" algn="l"/>
            <a:r>
              <a:rPr lang="es-ES" sz="2800" dirty="0">
                <a:solidFill>
                  <a:schemeClr val="tx2">
                    <a:lumMod val="75000"/>
                  </a:schemeClr>
                </a:solidFill>
              </a:rPr>
              <a:t>		</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endParaRPr lang="en-US" dirty="0">
              <a:solidFill>
                <a:schemeClr val="tx2">
                  <a:lumMod val="75000"/>
                </a:schemeClr>
              </a:solidFill>
            </a:endParaRPr>
          </a:p>
          <a:p>
            <a:pPr lvl="1"/>
            <a:endParaRPr lang="en-US" dirty="0">
              <a:solidFill>
                <a:schemeClr val="tx2">
                  <a:lumMod val="75000"/>
                </a:schemeClr>
              </a:solidFill>
            </a:endParaRPr>
          </a:p>
        </p:txBody>
      </p:sp>
      <p:grpSp>
        <p:nvGrpSpPr>
          <p:cNvPr id="7" name="Group 6">
            <a:extLst>
              <a:ext uri="{FF2B5EF4-FFF2-40B4-BE49-F238E27FC236}">
                <a16:creationId xmlns:a16="http://schemas.microsoft.com/office/drawing/2014/main" id="{74629C62-7CC0-477E-90F8-D043D0AA5121}"/>
              </a:ext>
            </a:extLst>
          </p:cNvPr>
          <p:cNvGrpSpPr/>
          <p:nvPr/>
        </p:nvGrpSpPr>
        <p:grpSpPr>
          <a:xfrm>
            <a:off x="2104845" y="4155328"/>
            <a:ext cx="8398687" cy="788196"/>
            <a:chOff x="2112151" y="3769517"/>
            <a:chExt cx="8398687" cy="788196"/>
          </a:xfrm>
        </p:grpSpPr>
        <p:pic>
          <p:nvPicPr>
            <p:cNvPr id="3" name="Picture 2">
              <a:extLst>
                <a:ext uri="{FF2B5EF4-FFF2-40B4-BE49-F238E27FC236}">
                  <a16:creationId xmlns:a16="http://schemas.microsoft.com/office/drawing/2014/main" id="{3125518D-19E6-4C97-B00F-1A646BFBD80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112151" y="3769517"/>
              <a:ext cx="8329653" cy="788196"/>
            </a:xfrm>
            <a:prstGeom prst="rect">
              <a:avLst/>
            </a:prstGeom>
          </p:spPr>
        </p:pic>
        <p:sp>
          <p:nvSpPr>
            <p:cNvPr id="6" name="TextBox 5">
              <a:extLst>
                <a:ext uri="{FF2B5EF4-FFF2-40B4-BE49-F238E27FC236}">
                  <a16:creationId xmlns:a16="http://schemas.microsoft.com/office/drawing/2014/main" id="{9D4D9CB8-53F5-4F8C-985E-2AA7F10D712D}"/>
                </a:ext>
              </a:extLst>
            </p:cNvPr>
            <p:cNvSpPr txBox="1"/>
            <p:nvPr/>
          </p:nvSpPr>
          <p:spPr>
            <a:xfrm>
              <a:off x="10272713" y="3840792"/>
              <a:ext cx="238125" cy="261610"/>
            </a:xfrm>
            <a:prstGeom prst="rect">
              <a:avLst/>
            </a:prstGeom>
            <a:noFill/>
          </p:spPr>
          <p:txBody>
            <a:bodyPr wrap="square" rtlCol="0">
              <a:spAutoFit/>
            </a:bodyPr>
            <a:lstStyle/>
            <a:p>
              <a:r>
                <a:rPr lang="en-US" sz="1100" dirty="0"/>
                <a:t>1</a:t>
              </a:r>
              <a:endParaRPr lang="en-US" dirty="0"/>
            </a:p>
          </p:txBody>
        </p:sp>
      </p:grpSp>
      <p:sp>
        <p:nvSpPr>
          <p:cNvPr id="8" name="TextBox 7">
            <a:extLst>
              <a:ext uri="{FF2B5EF4-FFF2-40B4-BE49-F238E27FC236}">
                <a16:creationId xmlns:a16="http://schemas.microsoft.com/office/drawing/2014/main" id="{DB4D9641-221E-49E4-B4EB-511B1B9BC165}"/>
              </a:ext>
            </a:extLst>
          </p:cNvPr>
          <p:cNvSpPr txBox="1"/>
          <p:nvPr/>
        </p:nvSpPr>
        <p:spPr>
          <a:xfrm>
            <a:off x="85724" y="6443662"/>
            <a:ext cx="10677525" cy="307777"/>
          </a:xfrm>
          <a:prstGeom prst="rect">
            <a:avLst/>
          </a:prstGeom>
          <a:noFill/>
        </p:spPr>
        <p:txBody>
          <a:bodyPr wrap="square" rtlCol="0">
            <a:spAutoFit/>
          </a:bodyPr>
          <a:lstStyle/>
          <a:p>
            <a:r>
              <a:rPr lang="en-US" sz="1400" baseline="30000" dirty="0"/>
              <a:t>1 </a:t>
            </a:r>
            <a:r>
              <a:rPr lang="en-US" sz="1400" dirty="0"/>
              <a:t> </a:t>
            </a:r>
            <a:r>
              <a:rPr lang="en-US" sz="1400" dirty="0" err="1"/>
              <a:t>Hardit</a:t>
            </a:r>
            <a:r>
              <a:rPr lang="en-US" sz="1400" dirty="0"/>
              <a:t>, M, Price, E, &amp; </a:t>
            </a:r>
            <a:r>
              <a:rPr lang="en-US" sz="1400" dirty="0" err="1"/>
              <a:t>Srebro</a:t>
            </a:r>
            <a:r>
              <a:rPr lang="en-US" sz="1400" dirty="0"/>
              <a:t>, N. (2016). </a:t>
            </a:r>
            <a:r>
              <a:rPr lang="en-US" sz="1400" i="1" dirty="0"/>
              <a:t>Equality of Opportunity in Supervised Learning. </a:t>
            </a:r>
            <a:r>
              <a:rPr lang="en-US" sz="1400" dirty="0"/>
              <a:t>NIPS, Barcelona, Spain.</a:t>
            </a:r>
            <a:endParaRPr lang="en-US" sz="1400" baseline="30000" dirty="0"/>
          </a:p>
        </p:txBody>
      </p:sp>
    </p:spTree>
    <p:extLst>
      <p:ext uri="{BB962C8B-B14F-4D97-AF65-F5344CB8AC3E}">
        <p14:creationId xmlns:p14="http://schemas.microsoft.com/office/powerpoint/2010/main" val="24900573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24448" y="81956"/>
            <a:ext cx="6759483"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Fairness</a:t>
            </a:r>
          </a:p>
        </p:txBody>
      </p:sp>
      <p:sp>
        <p:nvSpPr>
          <p:cNvPr id="5" name="Content Placeholder 2">
            <a:extLst>
              <a:ext uri="{FF2B5EF4-FFF2-40B4-BE49-F238E27FC236}">
                <a16:creationId xmlns:a16="http://schemas.microsoft.com/office/drawing/2014/main" id="{A4182B40-F4A7-4918-8A04-CAC9CC0137A9}"/>
              </a:ext>
            </a:extLst>
          </p:cNvPr>
          <p:cNvSpPr txBox="1">
            <a:spLocks/>
          </p:cNvSpPr>
          <p:nvPr/>
        </p:nvSpPr>
        <p:spPr>
          <a:xfrm>
            <a:off x="85724" y="304800"/>
            <a:ext cx="11769358" cy="392901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indent="-228600" algn="l">
              <a:buFont typeface="Wingdings" panose="05000000000000000000" pitchFamily="2" charset="2"/>
              <a:buChar char="Ø"/>
            </a:pPr>
            <a:r>
              <a:rPr lang="en-US" sz="2800" dirty="0">
                <a:solidFill>
                  <a:schemeClr val="tx2">
                    <a:lumMod val="75000"/>
                  </a:schemeClr>
                </a:solidFill>
                <a:latin typeface="Times New Roman" panose="02020603050405020304" pitchFamily="18" charset="0"/>
                <a:cs typeface="Times New Roman" panose="02020603050405020304" pitchFamily="18" charset="0"/>
              </a:rPr>
              <a:t> Equal Opportunity– Extension of Equality of Odds but only focuses on the positive attribute, typically the classifier of 1 in the binary case. (R – Predicted Rate Parity) </a:t>
            </a:r>
          </a:p>
          <a:p>
            <a:pPr algn="l"/>
            <a:r>
              <a:rPr lang="en-US" sz="2800" dirty="0">
                <a:solidFill>
                  <a:schemeClr val="tx2">
                    <a:lumMod val="75000"/>
                  </a:schemeClr>
                </a:solidFill>
                <a:latin typeface="Times New Roman" panose="02020603050405020304" pitchFamily="18" charset="0"/>
                <a:cs typeface="Times New Roman" panose="02020603050405020304" pitchFamily="18" charset="0"/>
              </a:rPr>
              <a:t>	Precision – TP/TP+FP</a:t>
            </a:r>
          </a:p>
          <a:p>
            <a:pPr marL="800100" lvl="1" indent="-342900" algn="l">
              <a:buFont typeface="Wingdings" panose="05000000000000000000" pitchFamily="2" charset="2"/>
              <a:buChar char="v"/>
            </a:pPr>
            <a:r>
              <a:rPr lang="en-US" sz="2400" dirty="0">
                <a:solidFill>
                  <a:schemeClr val="tx2">
                    <a:lumMod val="75000"/>
                  </a:schemeClr>
                </a:solidFill>
                <a:latin typeface="Times New Roman" panose="02020603050405020304" pitchFamily="18" charset="0"/>
                <a:cs typeface="Times New Roman" panose="02020603050405020304" pitchFamily="18" charset="0"/>
              </a:rPr>
              <a:t>We want the true positive rate to be the same for each protected class </a:t>
            </a:r>
          </a:p>
          <a:p>
            <a:pPr lvl="1" algn="l"/>
            <a:endParaRPr lang="en-US" sz="1050" dirty="0">
              <a:solidFill>
                <a:schemeClr val="tx2">
                  <a:lumMod val="75000"/>
                </a:schemeClr>
              </a:solidFill>
              <a:latin typeface="Times New Roman" panose="02020603050405020304" pitchFamily="18" charset="0"/>
              <a:cs typeface="Times New Roman" panose="02020603050405020304" pitchFamily="18" charset="0"/>
            </a:endParaRPr>
          </a:p>
          <a:p>
            <a:pPr marL="800100" lvl="1" indent="-342900" algn="l">
              <a:buFont typeface="Wingdings" panose="05000000000000000000" pitchFamily="2" charset="2"/>
              <a:buChar char="v"/>
            </a:pPr>
            <a:r>
              <a:rPr lang="en-US" sz="2400" dirty="0">
                <a:solidFill>
                  <a:schemeClr val="tx2">
                    <a:lumMod val="75000"/>
                  </a:schemeClr>
                </a:solidFill>
                <a:latin typeface="Times New Roman" panose="02020603050405020304" pitchFamily="18" charset="0"/>
                <a:cs typeface="Times New Roman" panose="02020603050405020304" pitchFamily="18" charset="0"/>
              </a:rPr>
              <a:t>Below </a:t>
            </a:r>
            <a:r>
              <a:rPr lang="en-US" sz="2400" i="1" dirty="0">
                <a:solidFill>
                  <a:schemeClr val="tx2">
                    <a:lumMod val="75000"/>
                  </a:schemeClr>
                </a:solidFill>
                <a:latin typeface="Times New Roman" panose="02020603050405020304" pitchFamily="18" charset="0"/>
                <a:cs typeface="Times New Roman" panose="02020603050405020304" pitchFamily="18" charset="0"/>
              </a:rPr>
              <a:t>A</a:t>
            </a:r>
            <a:r>
              <a:rPr lang="en-US" sz="2400" dirty="0">
                <a:solidFill>
                  <a:schemeClr val="tx2">
                    <a:lumMod val="75000"/>
                  </a:schemeClr>
                </a:solidFill>
                <a:latin typeface="Times New Roman" panose="02020603050405020304" pitchFamily="18" charset="0"/>
                <a:cs typeface="Times New Roman" panose="02020603050405020304" pitchFamily="18" charset="0"/>
              </a:rPr>
              <a:t> is the protected class with a binary classifier, for this to be true the odds of being classified as 1 should be independent of </a:t>
            </a:r>
            <a:r>
              <a:rPr lang="en-US" sz="2400" i="1" dirty="0">
                <a:solidFill>
                  <a:schemeClr val="tx2">
                    <a:lumMod val="75000"/>
                  </a:schemeClr>
                </a:solidFill>
                <a:latin typeface="Times New Roman" panose="02020603050405020304" pitchFamily="18" charset="0"/>
                <a:cs typeface="Times New Roman" panose="02020603050405020304" pitchFamily="18" charset="0"/>
              </a:rPr>
              <a:t>A</a:t>
            </a:r>
            <a:r>
              <a:rPr lang="en-US" sz="2400" dirty="0">
                <a:solidFill>
                  <a:schemeClr val="tx2">
                    <a:lumMod val="75000"/>
                  </a:schemeClr>
                </a:solidFill>
                <a:latin typeface="Times New Roman" panose="02020603050405020304" pitchFamily="18" charset="0"/>
                <a:cs typeface="Times New Roman" panose="02020603050405020304" pitchFamily="18" charset="0"/>
              </a:rPr>
              <a:t>. </a:t>
            </a:r>
          </a:p>
          <a:p>
            <a:pPr marL="800100" lvl="1" indent="-342900" algn="l">
              <a:buFont typeface="Wingdings" panose="05000000000000000000" pitchFamily="2" charset="2"/>
              <a:buChar char="v"/>
            </a:pP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lvl="1" algn="l"/>
            <a:r>
              <a:rPr lang="es-ES" sz="2800" dirty="0">
                <a:solidFill>
                  <a:schemeClr val="tx2">
                    <a:lumMod val="75000"/>
                  </a:schemeClr>
                </a:solidFill>
              </a:rPr>
              <a:t>		</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endParaRPr lang="en-US" dirty="0">
              <a:solidFill>
                <a:schemeClr val="tx2">
                  <a:lumMod val="75000"/>
                </a:schemeClr>
              </a:solidFill>
            </a:endParaRPr>
          </a:p>
          <a:p>
            <a:pPr lvl="1"/>
            <a:endParaRPr lang="en-US" dirty="0">
              <a:solidFill>
                <a:schemeClr val="tx2">
                  <a:lumMod val="75000"/>
                </a:schemeClr>
              </a:solidFill>
            </a:endParaRPr>
          </a:p>
        </p:txBody>
      </p:sp>
      <p:sp>
        <p:nvSpPr>
          <p:cNvPr id="8" name="TextBox 7">
            <a:extLst>
              <a:ext uri="{FF2B5EF4-FFF2-40B4-BE49-F238E27FC236}">
                <a16:creationId xmlns:a16="http://schemas.microsoft.com/office/drawing/2014/main" id="{DB4D9641-221E-49E4-B4EB-511B1B9BC165}"/>
              </a:ext>
            </a:extLst>
          </p:cNvPr>
          <p:cNvSpPr txBox="1"/>
          <p:nvPr/>
        </p:nvSpPr>
        <p:spPr>
          <a:xfrm>
            <a:off x="85724" y="6443662"/>
            <a:ext cx="10677525" cy="307777"/>
          </a:xfrm>
          <a:prstGeom prst="rect">
            <a:avLst/>
          </a:prstGeom>
          <a:noFill/>
        </p:spPr>
        <p:txBody>
          <a:bodyPr wrap="square" rtlCol="0">
            <a:spAutoFit/>
          </a:bodyPr>
          <a:lstStyle/>
          <a:p>
            <a:r>
              <a:rPr lang="en-US" sz="1400" baseline="30000" dirty="0"/>
              <a:t>1 </a:t>
            </a:r>
            <a:r>
              <a:rPr lang="en-US" sz="1400" dirty="0"/>
              <a:t> </a:t>
            </a:r>
            <a:r>
              <a:rPr lang="en-US" sz="1400" dirty="0" err="1"/>
              <a:t>Hardit</a:t>
            </a:r>
            <a:r>
              <a:rPr lang="en-US" sz="1400" dirty="0"/>
              <a:t>, M, Price, E, &amp; </a:t>
            </a:r>
            <a:r>
              <a:rPr lang="en-US" sz="1400" dirty="0" err="1"/>
              <a:t>Srebro</a:t>
            </a:r>
            <a:r>
              <a:rPr lang="en-US" sz="1400" dirty="0"/>
              <a:t>, N. (2016). </a:t>
            </a:r>
            <a:r>
              <a:rPr lang="en-US" sz="1400" i="1" dirty="0"/>
              <a:t>Equality of Opportunity in Supervised Learning. </a:t>
            </a:r>
            <a:r>
              <a:rPr lang="en-US" sz="1400" dirty="0"/>
              <a:t>NIPS, Barcelona, Spain.</a:t>
            </a:r>
            <a:endParaRPr lang="en-US" sz="1400" baseline="30000" dirty="0"/>
          </a:p>
        </p:txBody>
      </p:sp>
      <p:pic>
        <p:nvPicPr>
          <p:cNvPr id="9" name="Picture 8">
            <a:extLst>
              <a:ext uri="{FF2B5EF4-FFF2-40B4-BE49-F238E27FC236}">
                <a16:creationId xmlns:a16="http://schemas.microsoft.com/office/drawing/2014/main" id="{E6D28594-03C1-45FD-91CD-77DF434ED2D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696036" y="3633734"/>
            <a:ext cx="7216306" cy="600077"/>
          </a:xfrm>
          <a:prstGeom prst="rect">
            <a:avLst/>
          </a:prstGeom>
        </p:spPr>
      </p:pic>
    </p:spTree>
    <p:extLst>
      <p:ext uri="{BB962C8B-B14F-4D97-AF65-F5344CB8AC3E}">
        <p14:creationId xmlns:p14="http://schemas.microsoft.com/office/powerpoint/2010/main" val="4051118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24448" y="81956"/>
            <a:ext cx="6759483"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Fairness</a:t>
            </a:r>
          </a:p>
        </p:txBody>
      </p:sp>
      <p:sp>
        <p:nvSpPr>
          <p:cNvPr id="5" name="Content Placeholder 2">
            <a:extLst>
              <a:ext uri="{FF2B5EF4-FFF2-40B4-BE49-F238E27FC236}">
                <a16:creationId xmlns:a16="http://schemas.microsoft.com/office/drawing/2014/main" id="{A4182B40-F4A7-4918-8A04-CAC9CC0137A9}"/>
              </a:ext>
            </a:extLst>
          </p:cNvPr>
          <p:cNvSpPr txBox="1">
            <a:spLocks/>
          </p:cNvSpPr>
          <p:nvPr/>
        </p:nvSpPr>
        <p:spPr>
          <a:xfrm>
            <a:off x="67800" y="367161"/>
            <a:ext cx="11769358" cy="11911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indent="-228600" algn="l">
              <a:buFont typeface="Wingdings" panose="05000000000000000000" pitchFamily="2" charset="2"/>
              <a:buChar char="Ø"/>
            </a:pPr>
            <a:r>
              <a:rPr lang="en-US" sz="2700" dirty="0">
                <a:latin typeface="Times New Roman" panose="02020603050405020304" pitchFamily="18" charset="0"/>
                <a:cs typeface="Times New Roman" panose="02020603050405020304" pitchFamily="18" charset="0"/>
              </a:rPr>
              <a:t> The idea behind these methods is to find the ideal threshold that allows the equations to be satisfied. </a:t>
            </a:r>
            <a:r>
              <a:rPr lang="es-ES" sz="2400" dirty="0"/>
              <a:t>		</a:t>
            </a:r>
            <a:endParaRPr lang="en-US" sz="2300" dirty="0">
              <a:latin typeface="Times New Roman" panose="02020603050405020304" pitchFamily="18" charset="0"/>
              <a:cs typeface="Times New Roman" panose="02020603050405020304" pitchFamily="18" charset="0"/>
            </a:endParaRPr>
          </a:p>
          <a:p>
            <a:endParaRPr lang="en-US" sz="2000" dirty="0"/>
          </a:p>
          <a:p>
            <a:pPr lvl="1"/>
            <a:endParaRPr lang="en-US" sz="1800" dirty="0"/>
          </a:p>
        </p:txBody>
      </p:sp>
      <p:pic>
        <p:nvPicPr>
          <p:cNvPr id="3074" name="Picture 2" descr="ROC Curve and True Postive Rate to Cost curve with equal odds / equal opportunity selection. (Curves were created for this example)">
            <a:extLst>
              <a:ext uri="{FF2B5EF4-FFF2-40B4-BE49-F238E27FC236}">
                <a16:creationId xmlns:a16="http://schemas.microsoft.com/office/drawing/2014/main" id="{A9E94B6A-370C-4724-BDDD-02C9A05352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843543"/>
            <a:ext cx="8134365" cy="34929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302B23E-4558-4A28-8056-4C03126F156D}"/>
              </a:ext>
            </a:extLst>
          </p:cNvPr>
          <p:cNvSpPr/>
          <p:nvPr/>
        </p:nvSpPr>
        <p:spPr>
          <a:xfrm>
            <a:off x="7290478" y="1843543"/>
            <a:ext cx="3739487" cy="3516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580F59F-5E44-42C4-B46E-D4130B829538}"/>
              </a:ext>
            </a:extLst>
          </p:cNvPr>
          <p:cNvSpPr txBox="1"/>
          <p:nvPr/>
        </p:nvSpPr>
        <p:spPr>
          <a:xfrm>
            <a:off x="57047" y="6423310"/>
            <a:ext cx="10677525" cy="261610"/>
          </a:xfrm>
          <a:prstGeom prst="rect">
            <a:avLst/>
          </a:prstGeom>
          <a:noFill/>
        </p:spPr>
        <p:txBody>
          <a:bodyPr wrap="square" rtlCol="0">
            <a:spAutoFit/>
          </a:bodyPr>
          <a:lstStyle/>
          <a:p>
            <a:r>
              <a:rPr lang="en-US" sz="1100" baseline="30000" dirty="0"/>
              <a:t>1 </a:t>
            </a:r>
            <a:r>
              <a:rPr lang="en-US" sz="1100" dirty="0"/>
              <a:t> </a:t>
            </a:r>
            <a:r>
              <a:rPr lang="en-US" sz="1100" dirty="0" err="1"/>
              <a:t>Hardit</a:t>
            </a:r>
            <a:r>
              <a:rPr lang="en-US" sz="1100" dirty="0"/>
              <a:t>, M, Price, E, &amp; </a:t>
            </a:r>
            <a:r>
              <a:rPr lang="en-US" sz="1100" dirty="0" err="1"/>
              <a:t>Srebro</a:t>
            </a:r>
            <a:r>
              <a:rPr lang="en-US" sz="1100" dirty="0"/>
              <a:t>, N. (2016). </a:t>
            </a:r>
            <a:r>
              <a:rPr lang="en-US" sz="1100" i="1" dirty="0"/>
              <a:t>Equality of Opportunity in Supervised Learning. </a:t>
            </a:r>
            <a:r>
              <a:rPr lang="en-US" sz="1100" dirty="0"/>
              <a:t>NIPS, Barcelona, Spain.</a:t>
            </a:r>
            <a:endParaRPr lang="en-US" sz="1100" baseline="30000" dirty="0"/>
          </a:p>
        </p:txBody>
      </p:sp>
    </p:spTree>
    <p:extLst>
      <p:ext uri="{BB962C8B-B14F-4D97-AF65-F5344CB8AC3E}">
        <p14:creationId xmlns:p14="http://schemas.microsoft.com/office/powerpoint/2010/main" val="25880815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24448" y="81956"/>
            <a:ext cx="6759483"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Fairness</a:t>
            </a:r>
          </a:p>
        </p:txBody>
      </p:sp>
      <p:sp>
        <p:nvSpPr>
          <p:cNvPr id="5" name="Content Placeholder 2">
            <a:extLst>
              <a:ext uri="{FF2B5EF4-FFF2-40B4-BE49-F238E27FC236}">
                <a16:creationId xmlns:a16="http://schemas.microsoft.com/office/drawing/2014/main" id="{A4182B40-F4A7-4918-8A04-CAC9CC0137A9}"/>
              </a:ext>
            </a:extLst>
          </p:cNvPr>
          <p:cNvSpPr txBox="1">
            <a:spLocks/>
          </p:cNvSpPr>
          <p:nvPr/>
        </p:nvSpPr>
        <p:spPr>
          <a:xfrm>
            <a:off x="304800" y="343566"/>
            <a:ext cx="11811000" cy="50666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indent="-228600" algn="l">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 Threshold shift to satisfy any of these conditions can be difficult and sometimes not feasible given the data at hand. </a:t>
            </a:r>
          </a:p>
          <a:p>
            <a:pPr algn="l"/>
            <a:endParaRPr lang="en-US" sz="3600" dirty="0">
              <a:latin typeface="Times New Roman" panose="02020603050405020304" pitchFamily="18" charset="0"/>
              <a:cs typeface="Times New Roman" panose="02020603050405020304" pitchFamily="18" charset="0"/>
            </a:endParaRPr>
          </a:p>
          <a:p>
            <a:pPr marL="228600" indent="-228600" algn="l">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 Often, we can control for these differences prior to developing our algorithms through more complicated methods that work to balance the differences between classes. </a:t>
            </a:r>
          </a:p>
          <a:p>
            <a:pPr marL="800100" lvl="1" indent="-342900" algn="l">
              <a:buFont typeface="Wingdings" panose="05000000000000000000" pitchFamily="2" charset="2"/>
              <a:buChar char="v"/>
            </a:pPr>
            <a:r>
              <a:rPr lang="en-US" sz="3600" dirty="0">
                <a:latin typeface="Times New Roman" panose="02020603050405020304" pitchFamily="18" charset="0"/>
                <a:cs typeface="Times New Roman" panose="02020603050405020304" pitchFamily="18" charset="0"/>
              </a:rPr>
              <a:t> You can think of these as methods weighting the variables ahead of time to avoid any potential bias. </a:t>
            </a:r>
            <a:endParaRPr lang="en-US" sz="3200" dirty="0">
              <a:latin typeface="Times New Roman" panose="02020603050405020304" pitchFamily="18" charset="0"/>
              <a:cs typeface="Times New Roman" panose="02020603050405020304" pitchFamily="18" charset="0"/>
            </a:endParaRPr>
          </a:p>
          <a:p>
            <a:pPr marL="800100" lvl="1" indent="-342900" algn="l">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a:p>
            <a:pPr lvl="1" algn="l"/>
            <a:r>
              <a:rPr lang="es-ES" sz="3600" dirty="0"/>
              <a:t>		R </a:t>
            </a:r>
            <a:r>
              <a:rPr lang="es-ES" sz="3600" dirty="0" err="1"/>
              <a:t>Example</a:t>
            </a:r>
            <a:r>
              <a:rPr lang="es-ES" sz="3600" dirty="0"/>
              <a:t> ….</a:t>
            </a:r>
            <a:r>
              <a:rPr lang="es-ES" sz="3600" dirty="0" err="1"/>
              <a:t>Maybe</a:t>
            </a:r>
            <a:endParaRPr lang="en-US" sz="3200" dirty="0">
              <a:latin typeface="Times New Roman" panose="02020603050405020304" pitchFamily="18" charset="0"/>
              <a:cs typeface="Times New Roman" panose="02020603050405020304" pitchFamily="18" charset="0"/>
            </a:endParaRPr>
          </a:p>
          <a:p>
            <a:endParaRPr lang="en-US" sz="3200" dirty="0"/>
          </a:p>
          <a:p>
            <a:pPr lvl="1"/>
            <a:endParaRPr lang="en-US" sz="2800" dirty="0"/>
          </a:p>
        </p:txBody>
      </p:sp>
    </p:spTree>
    <p:extLst>
      <p:ext uri="{BB962C8B-B14F-4D97-AF65-F5344CB8AC3E}">
        <p14:creationId xmlns:p14="http://schemas.microsoft.com/office/powerpoint/2010/main" val="12131164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430F76-8F18-E151-4456-C948116FD59C}"/>
              </a:ext>
            </a:extLst>
          </p:cNvPr>
          <p:cNvSpPr txBox="1"/>
          <p:nvPr/>
        </p:nvSpPr>
        <p:spPr>
          <a:xfrm>
            <a:off x="3048000" y="1258850"/>
            <a:ext cx="6019800" cy="523220"/>
          </a:xfrm>
          <a:prstGeom prst="rect">
            <a:avLst/>
          </a:prstGeom>
          <a:noFill/>
        </p:spPr>
        <p:txBody>
          <a:bodyPr wrap="square" rtlCol="0">
            <a:spAutoFit/>
          </a:bodyPr>
          <a:lstStyle/>
          <a:p>
            <a:pPr algn="ctr"/>
            <a:r>
              <a:rPr lang="en-US" sz="2800">
                <a:solidFill>
                  <a:schemeClr val="accent3">
                    <a:lumMod val="50000"/>
                  </a:schemeClr>
                </a:solidFill>
                <a:latin typeface="Times New Roman" panose="02020603050405020304" pitchFamily="18" charset="0"/>
                <a:cs typeface="Times New Roman" panose="02020603050405020304" pitchFamily="18" charset="0"/>
              </a:rPr>
              <a:t>Updates and Last Week?</a:t>
            </a:r>
            <a:endParaRPr lang="en-US" sz="2800" dirty="0">
              <a:solidFill>
                <a:schemeClr val="accent3">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9368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DE98DB-4540-D0F9-C7B1-D33F15D0047C}"/>
              </a:ext>
            </a:extLst>
          </p:cNvPr>
          <p:cNvSpPr txBox="1"/>
          <p:nvPr/>
        </p:nvSpPr>
        <p:spPr>
          <a:xfrm>
            <a:off x="163375" y="343566"/>
            <a:ext cx="11229975" cy="6494085"/>
          </a:xfrm>
          <a:prstGeom prst="rect">
            <a:avLst/>
          </a:prstGeom>
          <a:noFill/>
        </p:spPr>
        <p:txBody>
          <a:bodyPr wrap="square" rtlCol="0">
            <a:spAutoFit/>
          </a:bodyPr>
          <a:lstStyle/>
          <a:p>
            <a:pPr algn="ctr"/>
            <a:r>
              <a:rPr lang="en-US" sz="3200" dirty="0">
                <a:solidFill>
                  <a:schemeClr val="accent2">
                    <a:lumMod val="50000"/>
                  </a:schemeClr>
                </a:solidFill>
                <a:latin typeface="Times New Roman" panose="02020603050405020304" pitchFamily="18" charset="0"/>
                <a:cs typeface="Times New Roman" panose="02020603050405020304" pitchFamily="18" charset="0"/>
              </a:rPr>
              <a:t>Data Science Lifecycle of Methods</a:t>
            </a:r>
            <a:endParaRPr lang="en-US" sz="2000" dirty="0">
              <a:solidFill>
                <a:schemeClr val="accent2">
                  <a:lumMod val="50000"/>
                </a:schemeClr>
              </a:solidFill>
              <a:latin typeface="Times New Roman" panose="02020603050405020304" pitchFamily="18" charset="0"/>
              <a:cs typeface="Times New Roman" panose="02020603050405020304" pitchFamily="18" charset="0"/>
            </a:endParaRPr>
          </a:p>
          <a:p>
            <a:r>
              <a:rPr lang="en-US" sz="3200" dirty="0">
                <a:solidFill>
                  <a:schemeClr val="accent2">
                    <a:lumMod val="50000"/>
                  </a:schemeClr>
                </a:solidFill>
                <a:latin typeface="Times New Roman" panose="02020603050405020304" pitchFamily="18" charset="0"/>
                <a:cs typeface="Times New Roman" panose="02020603050405020304" pitchFamily="18" charset="0"/>
              </a:rPr>
              <a:t>Pre-processing – Methods that attempt to </a:t>
            </a:r>
            <a:r>
              <a:rPr lang="en-US" sz="3200" b="1" dirty="0">
                <a:solidFill>
                  <a:srgbClr val="FF0000"/>
                </a:solidFill>
                <a:latin typeface="Times New Roman" panose="02020603050405020304" pitchFamily="18" charset="0"/>
                <a:cs typeface="Times New Roman" panose="02020603050405020304" pitchFamily="18" charset="0"/>
              </a:rPr>
              <a:t>change</a:t>
            </a:r>
            <a:r>
              <a:rPr lang="en-US" sz="3200" dirty="0">
                <a:solidFill>
                  <a:schemeClr val="accent2">
                    <a:lumMod val="50000"/>
                  </a:schemeClr>
                </a:solidFill>
                <a:latin typeface="Times New Roman" panose="02020603050405020304" pitchFamily="18" charset="0"/>
                <a:cs typeface="Times New Roman" panose="02020603050405020304" pitchFamily="18" charset="0"/>
              </a:rPr>
              <a:t> the data prior to model building. Example is weighting down data points that are believed to potentially contribute to bias and up others that might be a solution against bias.  </a:t>
            </a:r>
          </a:p>
          <a:p>
            <a:endParaRPr lang="en-US" sz="3200" dirty="0">
              <a:solidFill>
                <a:schemeClr val="accent2">
                  <a:lumMod val="50000"/>
                </a:schemeClr>
              </a:solidFill>
              <a:latin typeface="Times New Roman" panose="02020603050405020304" pitchFamily="18" charset="0"/>
              <a:cs typeface="Times New Roman" panose="02020603050405020304" pitchFamily="18" charset="0"/>
            </a:endParaRPr>
          </a:p>
          <a:p>
            <a:r>
              <a:rPr lang="en-US" sz="3200" dirty="0">
                <a:solidFill>
                  <a:schemeClr val="accent2">
                    <a:lumMod val="50000"/>
                  </a:schemeClr>
                </a:solidFill>
                <a:latin typeface="Times New Roman" panose="02020603050405020304" pitchFamily="18" charset="0"/>
                <a:cs typeface="Times New Roman" panose="02020603050405020304" pitchFamily="18" charset="0"/>
              </a:rPr>
              <a:t>In-processing – Generating models with an </a:t>
            </a:r>
            <a:r>
              <a:rPr lang="en-US" sz="3200" b="1" dirty="0">
                <a:solidFill>
                  <a:srgbClr val="FF0000"/>
                </a:solidFill>
                <a:latin typeface="Times New Roman" panose="02020603050405020304" pitchFamily="18" charset="0"/>
                <a:cs typeface="Times New Roman" panose="02020603050405020304" pitchFamily="18" charset="0"/>
              </a:rPr>
              <a:t>interpretable approach</a:t>
            </a:r>
            <a:r>
              <a:rPr lang="en-US" sz="3200" dirty="0">
                <a:solidFill>
                  <a:schemeClr val="accent2">
                    <a:lumMod val="50000"/>
                  </a:schemeClr>
                </a:solidFill>
                <a:latin typeface="Times New Roman" panose="02020603050405020304" pitchFamily="18" charset="0"/>
                <a:cs typeface="Times New Roman" panose="02020603050405020304" pitchFamily="18" charset="0"/>
              </a:rPr>
              <a:t>, instead of simply focusing on accuracy or other measures. </a:t>
            </a:r>
          </a:p>
          <a:p>
            <a:endParaRPr lang="en-US" sz="3200" dirty="0">
              <a:solidFill>
                <a:schemeClr val="accent2">
                  <a:lumMod val="50000"/>
                </a:schemeClr>
              </a:solidFill>
              <a:latin typeface="Times New Roman" panose="02020603050405020304" pitchFamily="18" charset="0"/>
              <a:cs typeface="Times New Roman" panose="02020603050405020304" pitchFamily="18" charset="0"/>
            </a:endParaRPr>
          </a:p>
          <a:p>
            <a:r>
              <a:rPr lang="en-US" sz="3200" dirty="0">
                <a:solidFill>
                  <a:schemeClr val="accent2">
                    <a:lumMod val="50000"/>
                  </a:schemeClr>
                </a:solidFill>
                <a:latin typeface="Times New Roman" panose="02020603050405020304" pitchFamily="18" charset="0"/>
                <a:cs typeface="Times New Roman" panose="02020603050405020304" pitchFamily="18" charset="0"/>
              </a:rPr>
              <a:t>Post-processing – Reviewing the evaluation and determine if the model is producing unfair distributions of predictions – mostly about how the errors are distributed (</a:t>
            </a:r>
            <a:r>
              <a:rPr lang="en-US" sz="3200" b="1" dirty="0">
                <a:solidFill>
                  <a:srgbClr val="FF0000"/>
                </a:solidFill>
                <a:latin typeface="Times New Roman" panose="02020603050405020304" pitchFamily="18" charset="0"/>
                <a:cs typeface="Times New Roman" panose="02020603050405020304" pitchFamily="18" charset="0"/>
              </a:rPr>
              <a:t>Fairness</a:t>
            </a:r>
            <a:r>
              <a:rPr lang="en-US" sz="3200" dirty="0">
                <a:solidFill>
                  <a:schemeClr val="accent2">
                    <a:lumMod val="50000"/>
                  </a:schemeClr>
                </a:solidFill>
                <a:latin typeface="Times New Roman" panose="02020603050405020304" pitchFamily="18" charset="0"/>
                <a:cs typeface="Times New Roman" panose="02020603050405020304" pitchFamily="18" charset="0"/>
              </a:rPr>
              <a:t>). </a:t>
            </a:r>
            <a:endParaRPr lang="en-US" sz="2800" dirty="0">
              <a:solidFill>
                <a:schemeClr val="accent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94403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4FBB74-ECC0-F74E-737C-EE5981880850}"/>
              </a:ext>
            </a:extLst>
          </p:cNvPr>
          <p:cNvSpPr txBox="1"/>
          <p:nvPr/>
        </p:nvSpPr>
        <p:spPr>
          <a:xfrm>
            <a:off x="3048000" y="1258850"/>
            <a:ext cx="6477000" cy="2123658"/>
          </a:xfrm>
          <a:prstGeom prst="rect">
            <a:avLst/>
          </a:prstGeom>
          <a:noFill/>
        </p:spPr>
        <p:txBody>
          <a:bodyPr wrap="square" rtlCol="0">
            <a:spAutoFit/>
          </a:bodyPr>
          <a:lstStyle/>
          <a:p>
            <a:pPr algn="ctr"/>
            <a:r>
              <a:rPr lang="en-US" sz="4400" dirty="0">
                <a:solidFill>
                  <a:schemeClr val="accent3">
                    <a:lumMod val="50000"/>
                  </a:schemeClr>
                </a:solidFill>
                <a:latin typeface="Times New Roman" panose="02020603050405020304" pitchFamily="18" charset="0"/>
                <a:cs typeface="Times New Roman" panose="02020603050405020304" pitchFamily="18" charset="0"/>
              </a:rPr>
              <a:t>“Explainable AI” and Trust</a:t>
            </a:r>
          </a:p>
          <a:p>
            <a:pPr algn="ctr"/>
            <a:endParaRPr lang="en-US" sz="4400" dirty="0">
              <a:solidFill>
                <a:schemeClr val="accent3">
                  <a:lumMod val="50000"/>
                </a:schemeClr>
              </a:solidFill>
              <a:latin typeface="Times New Roman" panose="02020603050405020304" pitchFamily="18" charset="0"/>
              <a:cs typeface="Times New Roman" panose="02020603050405020304" pitchFamily="18" charset="0"/>
            </a:endParaRPr>
          </a:p>
          <a:p>
            <a:pPr algn="ctr"/>
            <a:r>
              <a:rPr lang="en-US" sz="4400" dirty="0">
                <a:solidFill>
                  <a:schemeClr val="accent3">
                    <a:lumMod val="50000"/>
                  </a:schemeClr>
                </a:solidFill>
                <a:latin typeface="Times New Roman" panose="02020603050405020304" pitchFamily="18" charset="0"/>
                <a:cs typeface="Times New Roman" panose="02020603050405020304" pitchFamily="18" charset="0"/>
              </a:rPr>
              <a:t>(Break)</a:t>
            </a:r>
          </a:p>
        </p:txBody>
      </p:sp>
    </p:spTree>
    <p:extLst>
      <p:ext uri="{BB962C8B-B14F-4D97-AF65-F5344CB8AC3E}">
        <p14:creationId xmlns:p14="http://schemas.microsoft.com/office/powerpoint/2010/main" val="10017628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4D2E7-9DB9-AD5E-BCEE-AA68E65A6AA3}"/>
              </a:ext>
            </a:extLst>
          </p:cNvPr>
          <p:cNvSpPr>
            <a:spLocks noGrp="1"/>
          </p:cNvSpPr>
          <p:nvPr>
            <p:ph type="title"/>
          </p:nvPr>
        </p:nvSpPr>
        <p:spPr>
          <a:xfrm>
            <a:off x="685800" y="1371600"/>
            <a:ext cx="10515600" cy="731520"/>
          </a:xfrm>
        </p:spPr>
        <p:txBody>
          <a:bodyPr>
            <a:normAutofit/>
          </a:bodyPr>
          <a:lstStyle/>
          <a:p>
            <a:r>
              <a:rPr lang="en-US" sz="3200" dirty="0"/>
              <a:t>Starts with </a:t>
            </a:r>
            <a:r>
              <a:rPr lang="en-US" sz="3200" dirty="0">
                <a:solidFill>
                  <a:srgbClr val="FF0000"/>
                </a:solidFill>
              </a:rPr>
              <a:t>Trust</a:t>
            </a:r>
          </a:p>
        </p:txBody>
      </p:sp>
      <p:sp>
        <p:nvSpPr>
          <p:cNvPr id="4" name="Slide Number Placeholder 3">
            <a:extLst>
              <a:ext uri="{FF2B5EF4-FFF2-40B4-BE49-F238E27FC236}">
                <a16:creationId xmlns:a16="http://schemas.microsoft.com/office/drawing/2014/main" id="{6089766F-3C0B-249D-B32D-5DF4EF9F19D9}"/>
              </a:ext>
            </a:extLst>
          </p:cNvPr>
          <p:cNvSpPr>
            <a:spLocks noGrp="1"/>
          </p:cNvSpPr>
          <p:nvPr>
            <p:ph type="sldNum" sz="quarter" idx="12"/>
          </p:nvPr>
        </p:nvSpPr>
        <p:spPr/>
        <p:txBody>
          <a:bodyPr/>
          <a:lstStyle/>
          <a:p>
            <a:fld id="{5ACD0CF0-90CC-9C41-A77B-2776398A8C8B}" type="slidenum">
              <a:rPr lang="en-US" smtClean="0"/>
              <a:pPr/>
              <a:t>61</a:t>
            </a:fld>
            <a:endParaRPr lang="en-US"/>
          </a:p>
        </p:txBody>
      </p:sp>
    </p:spTree>
    <p:extLst>
      <p:ext uri="{BB962C8B-B14F-4D97-AF65-F5344CB8AC3E}">
        <p14:creationId xmlns:p14="http://schemas.microsoft.com/office/powerpoint/2010/main" val="2558105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165"/>
        <p:cNvGrpSpPr/>
        <p:nvPr/>
      </p:nvGrpSpPr>
      <p:grpSpPr>
        <a:xfrm>
          <a:off x="0" y="0"/>
          <a:ext cx="0" cy="0"/>
          <a:chOff x="0" y="0"/>
          <a:chExt cx="0" cy="0"/>
        </a:xfrm>
      </p:grpSpPr>
      <p:sp>
        <p:nvSpPr>
          <p:cNvPr id="166" name="Google Shape;166;p28"/>
          <p:cNvSpPr txBox="1"/>
          <p:nvPr/>
        </p:nvSpPr>
        <p:spPr>
          <a:xfrm>
            <a:off x="1" y="6145876"/>
            <a:ext cx="12192000" cy="712043"/>
          </a:xfrm>
          <a:prstGeom prst="rect">
            <a:avLst/>
          </a:prstGeom>
          <a:gradFill>
            <a:gsLst>
              <a:gs pos="0">
                <a:srgbClr val="231C34"/>
              </a:gs>
              <a:gs pos="100000">
                <a:srgbClr val="737373"/>
              </a:gs>
            </a:gsLst>
            <a:lin ang="10800025" scaled="0"/>
          </a:gradFill>
          <a:ln>
            <a:noFill/>
          </a:ln>
        </p:spPr>
        <p:txBody>
          <a:bodyPr spcFirstLastPara="1" wrap="square" lIns="91433" tIns="45700" rIns="91433" bIns="45700" anchor="t" anchorCtr="0">
            <a:noAutofit/>
          </a:bodyPr>
          <a:lstStyle/>
          <a:p>
            <a:pPr>
              <a:spcBef>
                <a:spcPts val="0"/>
              </a:spcBef>
              <a:spcAft>
                <a:spcPts val="0"/>
              </a:spcAft>
            </a:pPr>
            <a:endParaRPr sz="1867">
              <a:solidFill>
                <a:schemeClr val="dk1"/>
              </a:solidFill>
              <a:latin typeface="Calibri"/>
              <a:ea typeface="Calibri"/>
              <a:cs typeface="Calibri"/>
              <a:sym typeface="Calibri"/>
            </a:endParaRPr>
          </a:p>
        </p:txBody>
      </p:sp>
      <p:pic>
        <p:nvPicPr>
          <p:cNvPr id="167" name="Google Shape;167;p28"/>
          <p:cNvPicPr preferRelativeResize="0"/>
          <p:nvPr/>
        </p:nvPicPr>
        <p:blipFill>
          <a:blip r:embed="rId3">
            <a:alphaModFix/>
          </a:blip>
          <a:stretch>
            <a:fillRect/>
          </a:stretch>
        </p:blipFill>
        <p:spPr>
          <a:xfrm>
            <a:off x="7745925" y="6072916"/>
            <a:ext cx="4218399" cy="783275"/>
          </a:xfrm>
          <a:prstGeom prst="rect">
            <a:avLst/>
          </a:prstGeom>
          <a:noFill/>
          <a:ln>
            <a:noFill/>
          </a:ln>
        </p:spPr>
      </p:pic>
      <p:sp>
        <p:nvSpPr>
          <p:cNvPr id="4" name="Google Shape;151;p26">
            <a:extLst>
              <a:ext uri="{FF2B5EF4-FFF2-40B4-BE49-F238E27FC236}">
                <a16:creationId xmlns:a16="http://schemas.microsoft.com/office/drawing/2014/main" id="{5211FBC9-83A6-4604-BDCA-8579A3A3F369}"/>
              </a:ext>
            </a:extLst>
          </p:cNvPr>
          <p:cNvSpPr txBox="1"/>
          <p:nvPr/>
        </p:nvSpPr>
        <p:spPr>
          <a:xfrm>
            <a:off x="831865" y="0"/>
            <a:ext cx="10618400" cy="5588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US" sz="2667" dirty="0">
                <a:solidFill>
                  <a:srgbClr val="002060"/>
                </a:solidFill>
                <a:latin typeface="Times New Roman" panose="02020603050405020304" pitchFamily="18" charset="0"/>
                <a:cs typeface="Times New Roman" panose="02020603050405020304" pitchFamily="18" charset="0"/>
                <a:sym typeface="Times New Roman"/>
              </a:rPr>
              <a:t>How Trust is Represented in Human Computer Interface</a:t>
            </a:r>
            <a:endParaRPr sz="2667" dirty="0">
              <a:solidFill>
                <a:srgbClr val="002060"/>
              </a:solidFill>
              <a:latin typeface="Times New Roman" panose="02020603050405020304" pitchFamily="18" charset="0"/>
              <a:cs typeface="Times New Roman" panose="02020603050405020304" pitchFamily="18" charset="0"/>
              <a:sym typeface="Times New Roman"/>
            </a:endParaRPr>
          </a:p>
        </p:txBody>
      </p:sp>
      <p:sp>
        <p:nvSpPr>
          <p:cNvPr id="2" name="TextBox 1">
            <a:extLst>
              <a:ext uri="{FF2B5EF4-FFF2-40B4-BE49-F238E27FC236}">
                <a16:creationId xmlns:a16="http://schemas.microsoft.com/office/drawing/2014/main" id="{2278A8A6-F40C-433D-9B2F-B5F850C5770E}"/>
              </a:ext>
            </a:extLst>
          </p:cNvPr>
          <p:cNvSpPr txBox="1"/>
          <p:nvPr/>
        </p:nvSpPr>
        <p:spPr>
          <a:xfrm>
            <a:off x="287679" y="558800"/>
            <a:ext cx="11328400" cy="5181547"/>
          </a:xfrm>
          <a:prstGeom prst="rect">
            <a:avLst/>
          </a:prstGeom>
          <a:noFill/>
        </p:spPr>
        <p:txBody>
          <a:bodyPr wrap="square" rtlCol="0">
            <a:spAutoFit/>
          </a:bodyPr>
          <a:lstStyle/>
          <a:p>
            <a:pPr marL="457189" lvl="1" indent="-457189" defTabSz="914377">
              <a:buFont typeface="Wingdings" panose="05000000000000000000" pitchFamily="2" charset="2"/>
              <a:buChar char="v"/>
              <a:defRPr/>
            </a:pPr>
            <a:r>
              <a:rPr lang="en-US" sz="2667" dirty="0">
                <a:solidFill>
                  <a:srgbClr val="002060"/>
                </a:solidFill>
                <a:latin typeface="Times New Roman" panose="02020603050405020304" pitchFamily="18" charset="0"/>
                <a:cs typeface="Times New Roman" panose="02020603050405020304" pitchFamily="18" charset="0"/>
              </a:rPr>
              <a:t>User's level of trust in technology can influence how they use that technology and is largely predicated on performance metrics </a:t>
            </a:r>
            <a:r>
              <a:rPr lang="en-US" sz="2133" dirty="0">
                <a:solidFill>
                  <a:srgbClr val="002060"/>
                </a:solidFill>
                <a:latin typeface="Times New Roman" panose="02020603050405020304" pitchFamily="18" charset="0"/>
                <a:cs typeface="Times New Roman" panose="02020603050405020304" pitchFamily="18" charset="0"/>
              </a:rPr>
              <a:t>(</a:t>
            </a:r>
            <a:r>
              <a:rPr lang="en-US" sz="2133" dirty="0">
                <a:solidFill>
                  <a:srgbClr val="002060"/>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Bagheri and Jamieson, 2004</a:t>
            </a:r>
            <a:r>
              <a:rPr lang="en-US" sz="2133" dirty="0">
                <a:solidFill>
                  <a:srgbClr val="002060"/>
                </a:solidFill>
                <a:latin typeface="Times New Roman" panose="02020603050405020304" pitchFamily="18" charset="0"/>
                <a:cs typeface="Times New Roman" panose="02020603050405020304" pitchFamily="18" charset="0"/>
              </a:rPr>
              <a:t>; </a:t>
            </a:r>
            <a:r>
              <a:rPr lang="en-US" sz="2133" dirty="0">
                <a:solidFill>
                  <a:srgbClr val="002060"/>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Lee and Moray, 1994</a:t>
            </a:r>
            <a:r>
              <a:rPr lang="en-US" sz="2133" dirty="0">
                <a:solidFill>
                  <a:srgbClr val="002060"/>
                </a:solidFill>
                <a:latin typeface="Times New Roman" panose="02020603050405020304" pitchFamily="18" charset="0"/>
                <a:cs typeface="Times New Roman" panose="02020603050405020304" pitchFamily="18" charset="0"/>
              </a:rPr>
              <a:t>; </a:t>
            </a:r>
            <a:r>
              <a:rPr lang="en-US" sz="2133" dirty="0">
                <a:solidFill>
                  <a:srgbClr val="002060"/>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Muir, 1987</a:t>
            </a:r>
            <a:r>
              <a:rPr lang="en-US" sz="2133" dirty="0">
                <a:solidFill>
                  <a:srgbClr val="002060"/>
                </a:solidFill>
                <a:latin typeface="Times New Roman" panose="02020603050405020304" pitchFamily="18" charset="0"/>
                <a:cs typeface="Times New Roman" panose="02020603050405020304" pitchFamily="18" charset="0"/>
              </a:rPr>
              <a:t>). </a:t>
            </a:r>
          </a:p>
          <a:p>
            <a:pPr marL="0" lvl="1" defTabSz="914377">
              <a:defRPr/>
            </a:pPr>
            <a:endParaRPr lang="en-US" sz="2667" dirty="0">
              <a:solidFill>
                <a:srgbClr val="002060"/>
              </a:solidFill>
              <a:latin typeface="Times New Roman" panose="02020603050405020304" pitchFamily="18" charset="0"/>
              <a:cs typeface="Times New Roman" panose="02020603050405020304" pitchFamily="18" charset="0"/>
            </a:endParaRPr>
          </a:p>
          <a:p>
            <a:pPr marL="457189" lvl="1" indent="-457189" defTabSz="914377">
              <a:buFont typeface="Wingdings" panose="05000000000000000000" pitchFamily="2" charset="2"/>
              <a:buChar char="v"/>
              <a:defRPr/>
            </a:pPr>
            <a:r>
              <a:rPr lang="en-US" sz="2667" dirty="0">
                <a:solidFill>
                  <a:srgbClr val="FF0000"/>
                </a:solidFill>
                <a:latin typeface="Times New Roman" panose="02020603050405020304" pitchFamily="18" charset="0"/>
                <a:cs typeface="Times New Roman" panose="02020603050405020304" pitchFamily="18" charset="0"/>
              </a:rPr>
              <a:t>Over trust </a:t>
            </a:r>
            <a:r>
              <a:rPr lang="en-US" sz="2667" dirty="0">
                <a:solidFill>
                  <a:srgbClr val="002060"/>
                </a:solidFill>
                <a:latin typeface="Times New Roman" panose="02020603050405020304" pitchFamily="18" charset="0"/>
                <a:cs typeface="Times New Roman" panose="02020603050405020304" pitchFamily="18" charset="0"/>
              </a:rPr>
              <a:t>of technology often results in misuse of technology that leads to complications and errors in the work system. </a:t>
            </a:r>
            <a:r>
              <a:rPr lang="en-US" kern="1200" dirty="0">
                <a:solidFill>
                  <a:srgbClr val="002060"/>
                </a:solidFill>
                <a:latin typeface="Times New Roman" panose="02020603050405020304" pitchFamily="18" charset="0"/>
                <a:cs typeface="Times New Roman" panose="02020603050405020304" pitchFamily="18" charset="0"/>
              </a:rPr>
              <a:t>(Xu, Le, </a:t>
            </a:r>
            <a:r>
              <a:rPr lang="en-US" kern="1200" dirty="0" err="1">
                <a:solidFill>
                  <a:srgbClr val="002060"/>
                </a:solidFill>
                <a:latin typeface="Times New Roman" panose="02020603050405020304" pitchFamily="18" charset="0"/>
                <a:cs typeface="Times New Roman" panose="02020603050405020304" pitchFamily="18" charset="0"/>
              </a:rPr>
              <a:t>Deitermann</a:t>
            </a:r>
            <a:r>
              <a:rPr lang="en-US" kern="1200" dirty="0">
                <a:solidFill>
                  <a:srgbClr val="002060"/>
                </a:solidFill>
                <a:latin typeface="Times New Roman" panose="02020603050405020304" pitchFamily="18" charset="0"/>
                <a:cs typeface="Times New Roman" panose="02020603050405020304" pitchFamily="18" charset="0"/>
              </a:rPr>
              <a:t>, &amp; Montague, 2014)</a:t>
            </a:r>
          </a:p>
          <a:p>
            <a:pPr marL="457189" lvl="1" indent="-457189" defTabSz="914377">
              <a:buFont typeface="Wingdings" panose="05000000000000000000" pitchFamily="2" charset="2"/>
              <a:buChar char="v"/>
              <a:defRPr/>
            </a:pPr>
            <a:endParaRPr lang="en-US" sz="2667" dirty="0">
              <a:solidFill>
                <a:srgbClr val="002060"/>
              </a:solidFill>
              <a:latin typeface="Times New Roman" panose="02020603050405020304" pitchFamily="18" charset="0"/>
              <a:cs typeface="Times New Roman" panose="02020603050405020304" pitchFamily="18" charset="0"/>
            </a:endParaRPr>
          </a:p>
          <a:p>
            <a:pPr marL="457189" lvl="1" indent="-457189" defTabSz="914377">
              <a:buFont typeface="Wingdings" panose="05000000000000000000" pitchFamily="2" charset="2"/>
              <a:buChar char="v"/>
              <a:defRPr/>
            </a:pPr>
            <a:r>
              <a:rPr lang="en-US" sz="2667" dirty="0">
                <a:solidFill>
                  <a:srgbClr val="002060"/>
                </a:solidFill>
                <a:latin typeface="Times New Roman" panose="02020603050405020304" pitchFamily="18" charset="0"/>
                <a:cs typeface="Times New Roman" panose="02020603050405020304" pitchFamily="18" charset="0"/>
              </a:rPr>
              <a:t>On the other hand, </a:t>
            </a:r>
            <a:r>
              <a:rPr lang="en-US" sz="2667" dirty="0">
                <a:solidFill>
                  <a:srgbClr val="FF0000"/>
                </a:solidFill>
                <a:latin typeface="Times New Roman" panose="02020603050405020304" pitchFamily="18" charset="0"/>
                <a:cs typeface="Times New Roman" panose="02020603050405020304" pitchFamily="18" charset="0"/>
              </a:rPr>
              <a:t>lack of trust </a:t>
            </a:r>
            <a:r>
              <a:rPr lang="en-US" sz="2667" dirty="0">
                <a:solidFill>
                  <a:srgbClr val="002060"/>
                </a:solidFill>
                <a:latin typeface="Times New Roman" panose="02020603050405020304" pitchFamily="18" charset="0"/>
                <a:cs typeface="Times New Roman" panose="02020603050405020304" pitchFamily="18" charset="0"/>
              </a:rPr>
              <a:t>in technology prevents the user from utilizing the system to its full extent and can lead to a decrease in productivity. </a:t>
            </a:r>
            <a:r>
              <a:rPr lang="en-US" sz="1600" dirty="0">
                <a:solidFill>
                  <a:srgbClr val="002060"/>
                </a:solidFill>
                <a:latin typeface="Times New Roman" panose="02020603050405020304" pitchFamily="18" charset="0"/>
                <a:cs typeface="Times New Roman" panose="02020603050405020304" pitchFamily="18" charset="0"/>
              </a:rPr>
              <a:t>(Xu, Le, </a:t>
            </a:r>
            <a:r>
              <a:rPr lang="en-US" sz="1600" dirty="0" err="1">
                <a:solidFill>
                  <a:srgbClr val="002060"/>
                </a:solidFill>
                <a:latin typeface="Times New Roman" panose="02020603050405020304" pitchFamily="18" charset="0"/>
                <a:cs typeface="Times New Roman" panose="02020603050405020304" pitchFamily="18" charset="0"/>
              </a:rPr>
              <a:t>Deitermann</a:t>
            </a:r>
            <a:r>
              <a:rPr lang="en-US" sz="1600" dirty="0">
                <a:solidFill>
                  <a:srgbClr val="002060"/>
                </a:solidFill>
                <a:latin typeface="Times New Roman" panose="02020603050405020304" pitchFamily="18" charset="0"/>
                <a:cs typeface="Times New Roman" panose="02020603050405020304" pitchFamily="18" charset="0"/>
              </a:rPr>
              <a:t>, &amp; Montague, 2014)</a:t>
            </a:r>
            <a:endParaRPr lang="en-US" sz="2667" dirty="0">
              <a:solidFill>
                <a:srgbClr val="002060"/>
              </a:solidFill>
              <a:latin typeface="Times New Roman" panose="02020603050405020304" pitchFamily="18" charset="0"/>
              <a:cs typeface="Times New Roman" panose="02020603050405020304" pitchFamily="18" charset="0"/>
            </a:endParaRPr>
          </a:p>
          <a:p>
            <a:pPr lvl="1" defTabSz="914377">
              <a:defRPr/>
            </a:pPr>
            <a:endParaRPr lang="en-US" sz="2667" dirty="0">
              <a:solidFill>
                <a:srgbClr val="002060"/>
              </a:solidFill>
              <a:latin typeface="Times New Roman" panose="02020603050405020304" pitchFamily="18" charset="0"/>
              <a:cs typeface="Times New Roman" panose="02020603050405020304" pitchFamily="18" charset="0"/>
            </a:endParaRPr>
          </a:p>
          <a:p>
            <a:pPr lvl="1" algn="ctr" defTabSz="914377">
              <a:defRPr/>
            </a:pPr>
            <a:r>
              <a:rPr lang="en-US" sz="2667" dirty="0">
                <a:solidFill>
                  <a:srgbClr val="002060"/>
                </a:solidFill>
                <a:latin typeface="Times New Roman" panose="02020603050405020304" pitchFamily="18" charset="0"/>
                <a:cs typeface="Times New Roman" panose="02020603050405020304" pitchFamily="18" charset="0"/>
              </a:rPr>
              <a:t>How do we find this comfortable equilibrium that results in a </a:t>
            </a:r>
            <a:r>
              <a:rPr lang="en-US" sz="2667" b="1" dirty="0">
                <a:solidFill>
                  <a:srgbClr val="FF0000"/>
                </a:solidFill>
                <a:latin typeface="Times New Roman" panose="02020603050405020304" pitchFamily="18" charset="0"/>
                <a:cs typeface="Times New Roman" panose="02020603050405020304" pitchFamily="18" charset="0"/>
              </a:rPr>
              <a:t>healthy awareness or healthy distrust</a:t>
            </a:r>
          </a:p>
        </p:txBody>
      </p:sp>
    </p:spTree>
    <p:extLst>
      <p:ext uri="{BB962C8B-B14F-4D97-AF65-F5344CB8AC3E}">
        <p14:creationId xmlns:p14="http://schemas.microsoft.com/office/powerpoint/2010/main" val="321621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1000"/>
                                        <p:tgtEl>
                                          <p:spTgt spid="2">
                                            <p:txEl>
                                              <p:pRg st="4" end="4"/>
                                            </p:txEl>
                                          </p:spTgt>
                                        </p:tgtEl>
                                      </p:cBhvr>
                                    </p:animEffect>
                                    <p:anim calcmode="lin" valueType="num">
                                      <p:cBhvr>
                                        <p:cTn id="2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1000"/>
                                        <p:tgtEl>
                                          <p:spTgt spid="2">
                                            <p:txEl>
                                              <p:pRg st="6" end="6"/>
                                            </p:txEl>
                                          </p:spTgt>
                                        </p:tgtEl>
                                      </p:cBhvr>
                                    </p:animEffect>
                                    <p:anim calcmode="lin" valueType="num">
                                      <p:cBhvr>
                                        <p:cTn id="29"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165"/>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3F14C2CB-42FA-49AE-91AE-8D506DA1FFB1}"/>
              </a:ext>
            </a:extLst>
          </p:cNvPr>
          <p:cNvPicPr>
            <a:picLocks noChangeAspect="1"/>
          </p:cNvPicPr>
          <p:nvPr/>
        </p:nvPicPr>
        <p:blipFill>
          <a:blip r:embed="rId3"/>
          <a:stretch>
            <a:fillRect/>
          </a:stretch>
        </p:blipFill>
        <p:spPr>
          <a:xfrm>
            <a:off x="810935" y="61519"/>
            <a:ext cx="10404748" cy="5785845"/>
          </a:xfrm>
          <a:prstGeom prst="rect">
            <a:avLst/>
          </a:prstGeom>
        </p:spPr>
      </p:pic>
      <p:sp>
        <p:nvSpPr>
          <p:cNvPr id="166" name="Google Shape;166;p28"/>
          <p:cNvSpPr txBox="1"/>
          <p:nvPr/>
        </p:nvSpPr>
        <p:spPr>
          <a:xfrm>
            <a:off x="1" y="6145876"/>
            <a:ext cx="12192000" cy="712043"/>
          </a:xfrm>
          <a:prstGeom prst="rect">
            <a:avLst/>
          </a:prstGeom>
          <a:gradFill>
            <a:gsLst>
              <a:gs pos="0">
                <a:srgbClr val="231C34"/>
              </a:gs>
              <a:gs pos="100000">
                <a:srgbClr val="737373"/>
              </a:gs>
            </a:gsLst>
            <a:lin ang="10800025" scaled="0"/>
          </a:gradFill>
          <a:ln>
            <a:noFill/>
          </a:ln>
        </p:spPr>
        <p:txBody>
          <a:bodyPr spcFirstLastPara="1" wrap="square" lIns="91433" tIns="45700" rIns="91433" bIns="45700" anchor="t" anchorCtr="0">
            <a:noAutofit/>
          </a:bodyPr>
          <a:lstStyle/>
          <a:p>
            <a:pPr>
              <a:spcBef>
                <a:spcPts val="0"/>
              </a:spcBef>
              <a:spcAft>
                <a:spcPts val="0"/>
              </a:spcAft>
            </a:pPr>
            <a:endParaRPr sz="1867">
              <a:solidFill>
                <a:schemeClr val="dk1"/>
              </a:solidFill>
              <a:latin typeface="Calibri"/>
              <a:ea typeface="Calibri"/>
              <a:cs typeface="Calibri"/>
              <a:sym typeface="Calibri"/>
            </a:endParaRPr>
          </a:p>
        </p:txBody>
      </p:sp>
      <p:pic>
        <p:nvPicPr>
          <p:cNvPr id="167" name="Google Shape;167;p28"/>
          <p:cNvPicPr preferRelativeResize="0"/>
          <p:nvPr/>
        </p:nvPicPr>
        <p:blipFill>
          <a:blip r:embed="rId4">
            <a:alphaModFix/>
          </a:blip>
          <a:stretch>
            <a:fillRect/>
          </a:stretch>
        </p:blipFill>
        <p:spPr>
          <a:xfrm>
            <a:off x="7745925" y="6072916"/>
            <a:ext cx="4218399" cy="783275"/>
          </a:xfrm>
          <a:prstGeom prst="rect">
            <a:avLst/>
          </a:prstGeom>
          <a:noFill/>
          <a:ln>
            <a:noFill/>
          </a:ln>
        </p:spPr>
      </p:pic>
      <p:sp>
        <p:nvSpPr>
          <p:cNvPr id="3" name="Oval 2">
            <a:extLst>
              <a:ext uri="{FF2B5EF4-FFF2-40B4-BE49-F238E27FC236}">
                <a16:creationId xmlns:a16="http://schemas.microsoft.com/office/drawing/2014/main" id="{98918E2E-D74C-40BA-910D-F64AF9C8BF70}"/>
              </a:ext>
            </a:extLst>
          </p:cNvPr>
          <p:cNvSpPr/>
          <p:nvPr/>
        </p:nvSpPr>
        <p:spPr>
          <a:xfrm>
            <a:off x="3144244" y="903969"/>
            <a:ext cx="365075" cy="366011"/>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8B6AF9A-6854-417F-A72A-D48244E6FC02}"/>
              </a:ext>
            </a:extLst>
          </p:cNvPr>
          <p:cNvSpPr/>
          <p:nvPr/>
        </p:nvSpPr>
        <p:spPr>
          <a:xfrm>
            <a:off x="7639702" y="3995236"/>
            <a:ext cx="499887" cy="366011"/>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19AA4497-6534-45A7-95F7-0271574065B8}"/>
              </a:ext>
            </a:extLst>
          </p:cNvPr>
          <p:cNvSpPr txBox="1"/>
          <p:nvPr/>
        </p:nvSpPr>
        <p:spPr>
          <a:xfrm>
            <a:off x="-488733" y="5742894"/>
            <a:ext cx="11493063" cy="297454"/>
          </a:xfrm>
          <a:prstGeom prst="rect">
            <a:avLst/>
          </a:prstGeom>
          <a:noFill/>
        </p:spPr>
        <p:txBody>
          <a:bodyPr wrap="square" rtlCol="0">
            <a:spAutoFit/>
          </a:bodyPr>
          <a:lstStyle/>
          <a:p>
            <a:pPr algn="ctr"/>
            <a:r>
              <a:rPr lang="en-US" sz="1333" dirty="0"/>
              <a:t>Digital Planet 2017 How competitiveness and trust in digital economies vary across the world, Bhaskar </a:t>
            </a:r>
            <a:r>
              <a:rPr lang="en-US" sz="1333" dirty="0" err="1"/>
              <a:t>Chakravorti</a:t>
            </a:r>
            <a:r>
              <a:rPr lang="en-US" sz="1333" dirty="0"/>
              <a:t> and Ravi Chaturvedi</a:t>
            </a:r>
          </a:p>
        </p:txBody>
      </p:sp>
    </p:spTree>
    <p:extLst>
      <p:ext uri="{BB962C8B-B14F-4D97-AF65-F5344CB8AC3E}">
        <p14:creationId xmlns:p14="http://schemas.microsoft.com/office/powerpoint/2010/main" val="414399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80">
                                          <p:stCondLst>
                                            <p:cond delay="0"/>
                                          </p:stCondLst>
                                        </p:cTn>
                                        <p:tgtEl>
                                          <p:spTgt spid="8"/>
                                        </p:tgtEl>
                                      </p:cBhvr>
                                    </p:animEffect>
                                    <p:anim calcmode="lin" valueType="num">
                                      <p:cBhvr>
                                        <p:cTn id="2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9" dur="26">
                                          <p:stCondLst>
                                            <p:cond delay="650"/>
                                          </p:stCondLst>
                                        </p:cTn>
                                        <p:tgtEl>
                                          <p:spTgt spid="8"/>
                                        </p:tgtEl>
                                      </p:cBhvr>
                                      <p:to x="100000" y="60000"/>
                                    </p:animScale>
                                    <p:animScale>
                                      <p:cBhvr>
                                        <p:cTn id="30" dur="166" decel="50000">
                                          <p:stCondLst>
                                            <p:cond delay="676"/>
                                          </p:stCondLst>
                                        </p:cTn>
                                        <p:tgtEl>
                                          <p:spTgt spid="8"/>
                                        </p:tgtEl>
                                      </p:cBhvr>
                                      <p:to x="100000" y="100000"/>
                                    </p:animScale>
                                    <p:animScale>
                                      <p:cBhvr>
                                        <p:cTn id="31" dur="26">
                                          <p:stCondLst>
                                            <p:cond delay="1312"/>
                                          </p:stCondLst>
                                        </p:cTn>
                                        <p:tgtEl>
                                          <p:spTgt spid="8"/>
                                        </p:tgtEl>
                                      </p:cBhvr>
                                      <p:to x="100000" y="80000"/>
                                    </p:animScale>
                                    <p:animScale>
                                      <p:cBhvr>
                                        <p:cTn id="32" dur="166" decel="50000">
                                          <p:stCondLst>
                                            <p:cond delay="1338"/>
                                          </p:stCondLst>
                                        </p:cTn>
                                        <p:tgtEl>
                                          <p:spTgt spid="8"/>
                                        </p:tgtEl>
                                      </p:cBhvr>
                                      <p:to x="100000" y="100000"/>
                                    </p:animScale>
                                    <p:animScale>
                                      <p:cBhvr>
                                        <p:cTn id="33" dur="26">
                                          <p:stCondLst>
                                            <p:cond delay="1642"/>
                                          </p:stCondLst>
                                        </p:cTn>
                                        <p:tgtEl>
                                          <p:spTgt spid="8"/>
                                        </p:tgtEl>
                                      </p:cBhvr>
                                      <p:to x="100000" y="90000"/>
                                    </p:animScale>
                                    <p:animScale>
                                      <p:cBhvr>
                                        <p:cTn id="34" dur="166" decel="50000">
                                          <p:stCondLst>
                                            <p:cond delay="1668"/>
                                          </p:stCondLst>
                                        </p:cTn>
                                        <p:tgtEl>
                                          <p:spTgt spid="8"/>
                                        </p:tgtEl>
                                      </p:cBhvr>
                                      <p:to x="100000" y="100000"/>
                                    </p:animScale>
                                    <p:animScale>
                                      <p:cBhvr>
                                        <p:cTn id="35" dur="26">
                                          <p:stCondLst>
                                            <p:cond delay="1808"/>
                                          </p:stCondLst>
                                        </p:cTn>
                                        <p:tgtEl>
                                          <p:spTgt spid="8"/>
                                        </p:tgtEl>
                                      </p:cBhvr>
                                      <p:to x="100000" y="95000"/>
                                    </p:animScale>
                                    <p:animScale>
                                      <p:cBhvr>
                                        <p:cTn id="36"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165"/>
        <p:cNvGrpSpPr/>
        <p:nvPr/>
      </p:nvGrpSpPr>
      <p:grpSpPr>
        <a:xfrm>
          <a:off x="0" y="0"/>
          <a:ext cx="0" cy="0"/>
          <a:chOff x="0" y="0"/>
          <a:chExt cx="0" cy="0"/>
        </a:xfrm>
      </p:grpSpPr>
      <p:sp>
        <p:nvSpPr>
          <p:cNvPr id="166" name="Google Shape;166;p28"/>
          <p:cNvSpPr txBox="1"/>
          <p:nvPr/>
        </p:nvSpPr>
        <p:spPr>
          <a:xfrm>
            <a:off x="1" y="6145876"/>
            <a:ext cx="12192000" cy="712043"/>
          </a:xfrm>
          <a:prstGeom prst="rect">
            <a:avLst/>
          </a:prstGeom>
          <a:gradFill>
            <a:gsLst>
              <a:gs pos="0">
                <a:srgbClr val="231C34"/>
              </a:gs>
              <a:gs pos="100000">
                <a:srgbClr val="737373"/>
              </a:gs>
            </a:gsLst>
            <a:lin ang="10800025" scaled="0"/>
          </a:gradFill>
          <a:ln>
            <a:noFill/>
          </a:ln>
        </p:spPr>
        <p:txBody>
          <a:bodyPr spcFirstLastPara="1" wrap="square" lIns="91433" tIns="45700" rIns="91433" bIns="45700" anchor="t" anchorCtr="0">
            <a:noAutofit/>
          </a:bodyPr>
          <a:lstStyle/>
          <a:p>
            <a:pPr>
              <a:spcBef>
                <a:spcPts val="0"/>
              </a:spcBef>
              <a:spcAft>
                <a:spcPts val="0"/>
              </a:spcAft>
            </a:pPr>
            <a:endParaRPr sz="1867">
              <a:solidFill>
                <a:schemeClr val="dk1"/>
              </a:solidFill>
              <a:latin typeface="Calibri"/>
              <a:ea typeface="Calibri"/>
              <a:cs typeface="Calibri"/>
              <a:sym typeface="Calibri"/>
            </a:endParaRPr>
          </a:p>
        </p:txBody>
      </p:sp>
      <p:pic>
        <p:nvPicPr>
          <p:cNvPr id="167" name="Google Shape;167;p28"/>
          <p:cNvPicPr preferRelativeResize="0"/>
          <p:nvPr/>
        </p:nvPicPr>
        <p:blipFill>
          <a:blip r:embed="rId3">
            <a:alphaModFix/>
          </a:blip>
          <a:stretch>
            <a:fillRect/>
          </a:stretch>
        </p:blipFill>
        <p:spPr>
          <a:xfrm>
            <a:off x="7745925" y="6072916"/>
            <a:ext cx="4218399" cy="783275"/>
          </a:xfrm>
          <a:prstGeom prst="rect">
            <a:avLst/>
          </a:prstGeom>
          <a:noFill/>
          <a:ln>
            <a:noFill/>
          </a:ln>
        </p:spPr>
      </p:pic>
      <p:sp>
        <p:nvSpPr>
          <p:cNvPr id="4" name="Google Shape;151;p26">
            <a:extLst>
              <a:ext uri="{FF2B5EF4-FFF2-40B4-BE49-F238E27FC236}">
                <a16:creationId xmlns:a16="http://schemas.microsoft.com/office/drawing/2014/main" id="{5211FBC9-83A6-4604-BDCA-8579A3A3F369}"/>
              </a:ext>
            </a:extLst>
          </p:cNvPr>
          <p:cNvSpPr txBox="1"/>
          <p:nvPr/>
        </p:nvSpPr>
        <p:spPr>
          <a:xfrm>
            <a:off x="2990054" y="1944129"/>
            <a:ext cx="6211893" cy="640489"/>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US" sz="3200" dirty="0">
                <a:latin typeface="Times New Roman"/>
                <a:ea typeface="Times New Roman"/>
                <a:cs typeface="Times New Roman"/>
                <a:sym typeface="Times New Roman"/>
              </a:rPr>
              <a:t>New = Trusted </a:t>
            </a:r>
          </a:p>
        </p:txBody>
      </p:sp>
    </p:spTree>
    <p:extLst>
      <p:ext uri="{BB962C8B-B14F-4D97-AF65-F5344CB8AC3E}">
        <p14:creationId xmlns:p14="http://schemas.microsoft.com/office/powerpoint/2010/main" val="24120981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65"/>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3F14C2CB-42FA-49AE-91AE-8D506DA1FFB1}"/>
              </a:ext>
            </a:extLst>
          </p:cNvPr>
          <p:cNvPicPr>
            <a:picLocks noChangeAspect="1"/>
          </p:cNvPicPr>
          <p:nvPr/>
        </p:nvPicPr>
        <p:blipFill>
          <a:blip r:embed="rId3"/>
          <a:stretch>
            <a:fillRect/>
          </a:stretch>
        </p:blipFill>
        <p:spPr>
          <a:xfrm>
            <a:off x="714706" y="107335"/>
            <a:ext cx="10632357" cy="5912413"/>
          </a:xfrm>
          <a:prstGeom prst="rect">
            <a:avLst/>
          </a:prstGeom>
        </p:spPr>
      </p:pic>
      <p:sp>
        <p:nvSpPr>
          <p:cNvPr id="166" name="Google Shape;166;p28"/>
          <p:cNvSpPr txBox="1"/>
          <p:nvPr/>
        </p:nvSpPr>
        <p:spPr>
          <a:xfrm>
            <a:off x="1" y="6145876"/>
            <a:ext cx="12192000" cy="712043"/>
          </a:xfrm>
          <a:prstGeom prst="rect">
            <a:avLst/>
          </a:prstGeom>
          <a:gradFill>
            <a:gsLst>
              <a:gs pos="0">
                <a:srgbClr val="231C34"/>
              </a:gs>
              <a:gs pos="100000">
                <a:srgbClr val="737373"/>
              </a:gs>
            </a:gsLst>
            <a:lin ang="10800025" scaled="0"/>
          </a:gradFill>
          <a:ln>
            <a:noFill/>
          </a:ln>
        </p:spPr>
        <p:txBody>
          <a:bodyPr spcFirstLastPara="1" wrap="square" lIns="91433" tIns="45700" rIns="91433" bIns="45700" anchor="t" anchorCtr="0">
            <a:noAutofit/>
          </a:bodyPr>
          <a:lstStyle/>
          <a:p>
            <a:pPr>
              <a:spcBef>
                <a:spcPts val="0"/>
              </a:spcBef>
              <a:spcAft>
                <a:spcPts val="0"/>
              </a:spcAft>
            </a:pPr>
            <a:endParaRPr sz="1867">
              <a:solidFill>
                <a:schemeClr val="dk1"/>
              </a:solidFill>
              <a:latin typeface="Calibri"/>
              <a:ea typeface="Calibri"/>
              <a:cs typeface="Calibri"/>
              <a:sym typeface="Calibri"/>
            </a:endParaRPr>
          </a:p>
        </p:txBody>
      </p:sp>
      <p:pic>
        <p:nvPicPr>
          <p:cNvPr id="167" name="Google Shape;167;p28"/>
          <p:cNvPicPr preferRelativeResize="0"/>
          <p:nvPr/>
        </p:nvPicPr>
        <p:blipFill>
          <a:blip r:embed="rId4">
            <a:alphaModFix/>
          </a:blip>
          <a:stretch>
            <a:fillRect/>
          </a:stretch>
        </p:blipFill>
        <p:spPr>
          <a:xfrm>
            <a:off x="7745925" y="6072916"/>
            <a:ext cx="4218399" cy="783275"/>
          </a:xfrm>
          <a:prstGeom prst="rect">
            <a:avLst/>
          </a:prstGeom>
          <a:noFill/>
          <a:ln>
            <a:noFill/>
          </a:ln>
        </p:spPr>
      </p:pic>
      <p:sp>
        <p:nvSpPr>
          <p:cNvPr id="2" name="Arrow: Right 1">
            <a:extLst>
              <a:ext uri="{FF2B5EF4-FFF2-40B4-BE49-F238E27FC236}">
                <a16:creationId xmlns:a16="http://schemas.microsoft.com/office/drawing/2014/main" id="{AECFFEE6-B825-4AC9-96EB-4AE82B5C62A8}"/>
              </a:ext>
            </a:extLst>
          </p:cNvPr>
          <p:cNvSpPr/>
          <p:nvPr/>
        </p:nvSpPr>
        <p:spPr>
          <a:xfrm rot="1441851">
            <a:off x="4619298" y="2532994"/>
            <a:ext cx="4792717" cy="1313793"/>
          </a:xfrm>
          <a:prstGeom prst="rightArrow">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77C233B-E360-4FF5-8F66-6592B919572E}"/>
              </a:ext>
            </a:extLst>
          </p:cNvPr>
          <p:cNvSpPr txBox="1"/>
          <p:nvPr/>
        </p:nvSpPr>
        <p:spPr>
          <a:xfrm>
            <a:off x="-493989" y="5754518"/>
            <a:ext cx="11493063" cy="297454"/>
          </a:xfrm>
          <a:prstGeom prst="rect">
            <a:avLst/>
          </a:prstGeom>
          <a:noFill/>
        </p:spPr>
        <p:txBody>
          <a:bodyPr wrap="square" rtlCol="0">
            <a:spAutoFit/>
          </a:bodyPr>
          <a:lstStyle/>
          <a:p>
            <a:pPr algn="ctr"/>
            <a:r>
              <a:rPr lang="en-US" sz="1333" dirty="0"/>
              <a:t>Digital Planet 2017 How competitiveness and trust in digital economies vary across the world, Bhaskar </a:t>
            </a:r>
            <a:r>
              <a:rPr lang="en-US" sz="1333" dirty="0" err="1"/>
              <a:t>Chakravorti</a:t>
            </a:r>
            <a:r>
              <a:rPr lang="en-US" sz="1333" dirty="0"/>
              <a:t> and Ravi Chaturvedi</a:t>
            </a:r>
          </a:p>
        </p:txBody>
      </p:sp>
    </p:spTree>
    <p:extLst>
      <p:ext uri="{BB962C8B-B14F-4D97-AF65-F5344CB8AC3E}">
        <p14:creationId xmlns:p14="http://schemas.microsoft.com/office/powerpoint/2010/main" val="390599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165"/>
        <p:cNvGrpSpPr/>
        <p:nvPr/>
      </p:nvGrpSpPr>
      <p:grpSpPr>
        <a:xfrm>
          <a:off x="0" y="0"/>
          <a:ext cx="0" cy="0"/>
          <a:chOff x="0" y="0"/>
          <a:chExt cx="0" cy="0"/>
        </a:xfrm>
      </p:grpSpPr>
      <p:sp>
        <p:nvSpPr>
          <p:cNvPr id="166" name="Google Shape;166;p28"/>
          <p:cNvSpPr txBox="1"/>
          <p:nvPr/>
        </p:nvSpPr>
        <p:spPr>
          <a:xfrm>
            <a:off x="1" y="6145876"/>
            <a:ext cx="12192000" cy="712043"/>
          </a:xfrm>
          <a:prstGeom prst="rect">
            <a:avLst/>
          </a:prstGeom>
          <a:gradFill>
            <a:gsLst>
              <a:gs pos="0">
                <a:srgbClr val="231C34"/>
              </a:gs>
              <a:gs pos="100000">
                <a:srgbClr val="737373"/>
              </a:gs>
            </a:gsLst>
            <a:lin ang="10800025" scaled="0"/>
          </a:gradFill>
          <a:ln>
            <a:noFill/>
          </a:ln>
        </p:spPr>
        <p:txBody>
          <a:bodyPr spcFirstLastPara="1" wrap="square" lIns="91433" tIns="45700" rIns="91433" bIns="45700" anchor="t" anchorCtr="0">
            <a:noAutofit/>
          </a:bodyPr>
          <a:lstStyle/>
          <a:p>
            <a:pPr>
              <a:spcBef>
                <a:spcPts val="0"/>
              </a:spcBef>
              <a:spcAft>
                <a:spcPts val="0"/>
              </a:spcAft>
            </a:pPr>
            <a:endParaRPr sz="1867">
              <a:solidFill>
                <a:schemeClr val="dk1"/>
              </a:solidFill>
              <a:latin typeface="Calibri"/>
              <a:ea typeface="Calibri"/>
              <a:cs typeface="Calibri"/>
              <a:sym typeface="Calibri"/>
            </a:endParaRPr>
          </a:p>
        </p:txBody>
      </p:sp>
      <p:pic>
        <p:nvPicPr>
          <p:cNvPr id="167" name="Google Shape;167;p28"/>
          <p:cNvPicPr preferRelativeResize="0"/>
          <p:nvPr/>
        </p:nvPicPr>
        <p:blipFill>
          <a:blip r:embed="rId3">
            <a:alphaModFix/>
          </a:blip>
          <a:stretch>
            <a:fillRect/>
          </a:stretch>
        </p:blipFill>
        <p:spPr>
          <a:xfrm>
            <a:off x="7745925" y="6072916"/>
            <a:ext cx="4218399" cy="783275"/>
          </a:xfrm>
          <a:prstGeom prst="rect">
            <a:avLst/>
          </a:prstGeom>
          <a:noFill/>
          <a:ln>
            <a:noFill/>
          </a:ln>
        </p:spPr>
      </p:pic>
      <p:sp>
        <p:nvSpPr>
          <p:cNvPr id="4" name="Google Shape;151;p26">
            <a:extLst>
              <a:ext uri="{FF2B5EF4-FFF2-40B4-BE49-F238E27FC236}">
                <a16:creationId xmlns:a16="http://schemas.microsoft.com/office/drawing/2014/main" id="{5211FBC9-83A6-4604-BDCA-8579A3A3F369}"/>
              </a:ext>
            </a:extLst>
          </p:cNvPr>
          <p:cNvSpPr txBox="1"/>
          <p:nvPr/>
        </p:nvSpPr>
        <p:spPr>
          <a:xfrm>
            <a:off x="831865" y="0"/>
            <a:ext cx="10618400" cy="558800"/>
          </a:xfrm>
          <a:prstGeom prst="rect">
            <a:avLst/>
          </a:prstGeom>
          <a:noFill/>
          <a:ln>
            <a:noFill/>
          </a:ln>
        </p:spPr>
        <p:txBody>
          <a:bodyPr spcFirstLastPara="1" wrap="square" lIns="91433" tIns="91433" rIns="91433" bIns="91433" anchor="ctr" anchorCtr="0">
            <a:noAutofit/>
          </a:bodyPr>
          <a:lstStyle>
            <a:defPPr marR="0" lvl="0" algn="l" rtl="0">
              <a:lnSpc>
                <a:spcPct val="100000"/>
              </a:lnSpc>
              <a:spcBef>
                <a:spcPts val="0"/>
              </a:spcBef>
              <a:spcAft>
                <a:spcPts val="0"/>
              </a:spcAft>
            </a:defPPr>
            <a:lvl1pPr>
              <a:lnSpc>
                <a:spcPct val="90000"/>
              </a:lnSpc>
              <a:buClr>
                <a:schemeClr val="dk1"/>
              </a:buClr>
              <a:buSzPts val="3300"/>
              <a:buFont typeface="Calibri"/>
              <a:buNone/>
              <a:defRPr sz="2000">
                <a:solidFill>
                  <a:srgbClr val="002060"/>
                </a:solidFill>
                <a:latin typeface="Times New Roman" panose="02020603050405020304" pitchFamily="18" charset="0"/>
                <a:ea typeface="Calibri"/>
                <a:cs typeface="Times New Roman" panose="02020603050405020304" pitchFamily="18" charset="0"/>
                <a:sym typeface="Calibri"/>
              </a:defRPr>
            </a:lvl1pPr>
            <a:lvl2pPr>
              <a:buSzPts val="1100"/>
              <a:buNone/>
            </a:lvl2pPr>
            <a:lvl3pPr>
              <a:buSzPts val="1100"/>
              <a:buNone/>
            </a:lvl3pPr>
            <a:lvl4pPr>
              <a:buSzPts val="1100"/>
              <a:buNone/>
            </a:lvl4pPr>
            <a:lvl5pPr>
              <a:buSzPts val="1100"/>
              <a:buNone/>
            </a:lvl5pPr>
            <a:lvl6pPr>
              <a:buSzPts val="1100"/>
              <a:buNone/>
            </a:lvl6pPr>
            <a:lvl7pPr>
              <a:buSzPts val="1100"/>
              <a:buNone/>
            </a:lvl7pPr>
            <a:lvl8pPr>
              <a:buSzPts val="1100"/>
              <a:buNone/>
            </a:lvl8pPr>
            <a:lvl9pPr>
              <a:buSzPts val="1100"/>
              <a:buNone/>
            </a:lvl9pPr>
          </a:lstStyle>
          <a:p>
            <a:pPr algn="ctr"/>
            <a:r>
              <a:rPr lang="en-US" sz="3200" dirty="0">
                <a:sym typeface="Times New Roman"/>
              </a:rPr>
              <a:t>Concern over Increases in Trust</a:t>
            </a:r>
            <a:endParaRPr sz="3200" dirty="0">
              <a:sym typeface="Times New Roman"/>
            </a:endParaRPr>
          </a:p>
        </p:txBody>
      </p:sp>
      <p:sp>
        <p:nvSpPr>
          <p:cNvPr id="6" name="TextBox 5">
            <a:extLst>
              <a:ext uri="{FF2B5EF4-FFF2-40B4-BE49-F238E27FC236}">
                <a16:creationId xmlns:a16="http://schemas.microsoft.com/office/drawing/2014/main" id="{C9853B45-2095-44BB-A9C6-5B59E0D63F03}"/>
              </a:ext>
            </a:extLst>
          </p:cNvPr>
          <p:cNvSpPr txBox="1"/>
          <p:nvPr/>
        </p:nvSpPr>
        <p:spPr>
          <a:xfrm>
            <a:off x="343501" y="1037743"/>
            <a:ext cx="11229975" cy="3970318"/>
          </a:xfrm>
          <a:prstGeom prst="rect">
            <a:avLst/>
          </a:prstGeom>
          <a:noFill/>
        </p:spPr>
        <p:txBody>
          <a:bodyPr wrap="square" rtlCol="0">
            <a:spAutoFit/>
          </a:bodyPr>
          <a:lstStyle/>
          <a:p>
            <a:pPr algn="ctr" defTabSz="914377">
              <a:defRPr/>
            </a:pPr>
            <a:r>
              <a:rPr lang="en-US" sz="2800" dirty="0">
                <a:solidFill>
                  <a:srgbClr val="002060"/>
                </a:solidFill>
                <a:latin typeface="Times New Roman" panose="02020603050405020304" pitchFamily="18" charset="0"/>
                <a:cs typeface="Times New Roman" panose="02020603050405020304" pitchFamily="18" charset="0"/>
              </a:rPr>
              <a:t>How do we move into the High Equilibrium trust quadrant?</a:t>
            </a:r>
          </a:p>
          <a:p>
            <a:pPr algn="ctr" defTabSz="914377">
              <a:defRPr/>
            </a:pPr>
            <a:endParaRPr lang="en-US" sz="2800" dirty="0">
              <a:solidFill>
                <a:srgbClr val="002060"/>
              </a:solidFill>
              <a:latin typeface="Times New Roman" panose="02020603050405020304" pitchFamily="18" charset="0"/>
              <a:cs typeface="Times New Roman" panose="02020603050405020304" pitchFamily="18" charset="0"/>
            </a:endParaRPr>
          </a:p>
          <a:p>
            <a:pPr algn="ctr" defTabSz="914377">
              <a:defRPr/>
            </a:pPr>
            <a:endParaRPr lang="en-US" sz="2800" dirty="0">
              <a:solidFill>
                <a:srgbClr val="002060"/>
              </a:solidFill>
              <a:latin typeface="Times New Roman" panose="02020603050405020304" pitchFamily="18" charset="0"/>
              <a:cs typeface="Times New Roman" panose="02020603050405020304" pitchFamily="18" charset="0"/>
            </a:endParaRPr>
          </a:p>
          <a:p>
            <a:pPr algn="ctr" defTabSz="914377">
              <a:defRPr/>
            </a:pPr>
            <a:r>
              <a:rPr lang="en-US" sz="2800" dirty="0">
                <a:solidFill>
                  <a:srgbClr val="002060"/>
                </a:solidFill>
                <a:latin typeface="Times New Roman" panose="02020603050405020304" pitchFamily="18" charset="0"/>
                <a:cs typeface="Times New Roman" panose="02020603050405020304" pitchFamily="18" charset="0"/>
              </a:rPr>
              <a:t>We need a new definition of trust in the age of artificial intelligence that moves away from </a:t>
            </a:r>
            <a:r>
              <a:rPr lang="en-US" sz="2800" b="1" dirty="0">
                <a:solidFill>
                  <a:srgbClr val="FF0000"/>
                </a:solidFill>
                <a:latin typeface="Times New Roman" panose="02020603050405020304" pitchFamily="18" charset="0"/>
                <a:cs typeface="Times New Roman" panose="02020603050405020304" pitchFamily="18" charset="0"/>
              </a:rPr>
              <a:t>usage</a:t>
            </a:r>
            <a:r>
              <a:rPr lang="en-US" sz="2800" dirty="0">
                <a:solidFill>
                  <a:srgbClr val="FF0000"/>
                </a:solidFill>
                <a:latin typeface="Times New Roman" panose="02020603050405020304" pitchFamily="18" charset="0"/>
                <a:cs typeface="Times New Roman" panose="02020603050405020304" pitchFamily="18" charset="0"/>
              </a:rPr>
              <a:t> and </a:t>
            </a:r>
            <a:r>
              <a:rPr lang="en-US" sz="2800" b="1" dirty="0">
                <a:solidFill>
                  <a:srgbClr val="FF0000"/>
                </a:solidFill>
                <a:latin typeface="Times New Roman" panose="02020603050405020304" pitchFamily="18" charset="0"/>
                <a:cs typeface="Times New Roman" panose="02020603050405020304" pitchFamily="18" charset="0"/>
              </a:rPr>
              <a:t>focuses on awareness </a:t>
            </a:r>
            <a:r>
              <a:rPr lang="en-US" sz="2800" dirty="0">
                <a:solidFill>
                  <a:srgbClr val="002060"/>
                </a:solidFill>
                <a:latin typeface="Times New Roman" panose="02020603050405020304" pitchFamily="18" charset="0"/>
                <a:cs typeface="Times New Roman" panose="02020603050405020304" pitchFamily="18" charset="0"/>
              </a:rPr>
              <a:t>of the intent or operations of the systems. </a:t>
            </a:r>
          </a:p>
          <a:p>
            <a:pPr algn="ctr" defTabSz="914377">
              <a:defRPr/>
            </a:pPr>
            <a:endParaRPr lang="en-US" sz="2800" dirty="0">
              <a:solidFill>
                <a:srgbClr val="002060"/>
              </a:solidFill>
              <a:latin typeface="Times New Roman" panose="02020603050405020304" pitchFamily="18" charset="0"/>
              <a:cs typeface="Times New Roman" panose="02020603050405020304" pitchFamily="18" charset="0"/>
            </a:endParaRPr>
          </a:p>
          <a:p>
            <a:pPr algn="ctr" defTabSz="914377">
              <a:defRPr/>
            </a:pPr>
            <a:r>
              <a:rPr lang="en-US" sz="2800" dirty="0">
                <a:solidFill>
                  <a:srgbClr val="002060"/>
                </a:solidFill>
                <a:latin typeface="Times New Roman" panose="02020603050405020304" pitchFamily="18" charset="0"/>
                <a:cs typeface="Times New Roman" panose="02020603050405020304" pitchFamily="18" charset="0"/>
              </a:rPr>
              <a:t>Requires Education and Understanding  </a:t>
            </a:r>
          </a:p>
          <a:p>
            <a:pPr algn="ctr" defTabSz="914377">
              <a:defRPr/>
            </a:pPr>
            <a:endParaRPr lang="en-US" sz="28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774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1000"/>
                                        <p:tgtEl>
                                          <p:spTgt spid="6">
                                            <p:txEl>
                                              <p:pRg st="3" end="3"/>
                                            </p:txEl>
                                          </p:spTgt>
                                        </p:tgtEl>
                                      </p:cBhvr>
                                    </p:animEffect>
                                    <p:anim calcmode="lin" valueType="num">
                                      <p:cBhvr>
                                        <p:cTn id="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5" end="5"/>
                                            </p:txEl>
                                          </p:spTgt>
                                        </p:tgtEl>
                                        <p:attrNameLst>
                                          <p:attrName>style.visibility</p:attrName>
                                        </p:attrNameLst>
                                      </p:cBhvr>
                                      <p:to>
                                        <p:strVal val="visible"/>
                                      </p:to>
                                    </p:set>
                                    <p:animEffect transition="in" filter="fade">
                                      <p:cBhvr>
                                        <p:cTn id="14" dur="1000"/>
                                        <p:tgtEl>
                                          <p:spTgt spid="6">
                                            <p:txEl>
                                              <p:pRg st="5" end="5"/>
                                            </p:txEl>
                                          </p:spTgt>
                                        </p:tgtEl>
                                      </p:cBhvr>
                                    </p:animEffect>
                                    <p:anim calcmode="lin" valueType="num">
                                      <p:cBhvr>
                                        <p:cTn id="15"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A303FA-878E-064E-BFAA-ACFDAFB1DE8B}"/>
              </a:ext>
            </a:extLst>
          </p:cNvPr>
          <p:cNvSpPr>
            <a:spLocks noGrp="1"/>
          </p:cNvSpPr>
          <p:nvPr>
            <p:ph type="sldNum" sz="quarter" idx="12"/>
          </p:nvPr>
        </p:nvSpPr>
        <p:spPr/>
        <p:txBody>
          <a:bodyPr/>
          <a:lstStyle/>
          <a:p>
            <a:fld id="{5ACD0CF0-90CC-9C41-A77B-2776398A8C8B}" type="slidenum">
              <a:rPr lang="en-US" smtClean="0"/>
              <a:pPr/>
              <a:t>67</a:t>
            </a:fld>
            <a:endParaRPr lang="en-US"/>
          </a:p>
        </p:txBody>
      </p:sp>
      <p:sp>
        <p:nvSpPr>
          <p:cNvPr id="7" name="Arrow: Up 6">
            <a:extLst>
              <a:ext uri="{FF2B5EF4-FFF2-40B4-BE49-F238E27FC236}">
                <a16:creationId xmlns:a16="http://schemas.microsoft.com/office/drawing/2014/main" id="{A0EF4BA7-338F-8410-79E2-47C54E60E01F}"/>
              </a:ext>
            </a:extLst>
          </p:cNvPr>
          <p:cNvSpPr/>
          <p:nvPr/>
        </p:nvSpPr>
        <p:spPr>
          <a:xfrm>
            <a:off x="2819400" y="762000"/>
            <a:ext cx="159270" cy="4800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Up 7">
            <a:extLst>
              <a:ext uri="{FF2B5EF4-FFF2-40B4-BE49-F238E27FC236}">
                <a16:creationId xmlns:a16="http://schemas.microsoft.com/office/drawing/2014/main" id="{20F3C941-626A-7076-0526-DD27940D0EDD}"/>
              </a:ext>
            </a:extLst>
          </p:cNvPr>
          <p:cNvSpPr/>
          <p:nvPr/>
        </p:nvSpPr>
        <p:spPr>
          <a:xfrm rot="5400000">
            <a:off x="5679710" y="2587365"/>
            <a:ext cx="228600" cy="58742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1ED088-634C-8F7E-E562-62DCD07DEA2E}"/>
              </a:ext>
            </a:extLst>
          </p:cNvPr>
          <p:cNvSpPr txBox="1"/>
          <p:nvPr/>
        </p:nvSpPr>
        <p:spPr>
          <a:xfrm rot="16200000">
            <a:off x="1439301" y="2641001"/>
            <a:ext cx="2390867" cy="461665"/>
          </a:xfrm>
          <a:prstGeom prst="rect">
            <a:avLst/>
          </a:prstGeom>
          <a:noFill/>
        </p:spPr>
        <p:txBody>
          <a:bodyPr wrap="square" rtlCol="0">
            <a:spAutoFit/>
          </a:bodyPr>
          <a:lstStyle/>
          <a:p>
            <a:r>
              <a:rPr lang="en-US" sz="2400" dirty="0"/>
              <a:t>Predictive Power </a:t>
            </a:r>
          </a:p>
        </p:txBody>
      </p:sp>
      <p:sp>
        <p:nvSpPr>
          <p:cNvPr id="10" name="TextBox 9">
            <a:extLst>
              <a:ext uri="{FF2B5EF4-FFF2-40B4-BE49-F238E27FC236}">
                <a16:creationId xmlns:a16="http://schemas.microsoft.com/office/drawing/2014/main" id="{841B1F1F-0000-FF91-151E-93A66EEB021D}"/>
              </a:ext>
            </a:extLst>
          </p:cNvPr>
          <p:cNvSpPr txBox="1"/>
          <p:nvPr/>
        </p:nvSpPr>
        <p:spPr>
          <a:xfrm>
            <a:off x="4597607" y="5563850"/>
            <a:ext cx="2895600" cy="461665"/>
          </a:xfrm>
          <a:prstGeom prst="rect">
            <a:avLst/>
          </a:prstGeom>
          <a:noFill/>
        </p:spPr>
        <p:txBody>
          <a:bodyPr wrap="square" rtlCol="0">
            <a:spAutoFit/>
          </a:bodyPr>
          <a:lstStyle/>
          <a:p>
            <a:r>
              <a:rPr lang="en-US" sz="2400" dirty="0"/>
              <a:t>Interpretability  </a:t>
            </a:r>
          </a:p>
        </p:txBody>
      </p:sp>
      <p:sp>
        <p:nvSpPr>
          <p:cNvPr id="11" name="TextBox 10">
            <a:extLst>
              <a:ext uri="{FF2B5EF4-FFF2-40B4-BE49-F238E27FC236}">
                <a16:creationId xmlns:a16="http://schemas.microsoft.com/office/drawing/2014/main" id="{D7A3D72B-6EA3-8B8B-2592-A02C24FAAC04}"/>
              </a:ext>
            </a:extLst>
          </p:cNvPr>
          <p:cNvSpPr txBox="1"/>
          <p:nvPr/>
        </p:nvSpPr>
        <p:spPr>
          <a:xfrm>
            <a:off x="6781800" y="136523"/>
            <a:ext cx="5220511" cy="461665"/>
          </a:xfrm>
          <a:prstGeom prst="rect">
            <a:avLst/>
          </a:prstGeom>
          <a:noFill/>
        </p:spPr>
        <p:txBody>
          <a:bodyPr wrap="square" rtlCol="0">
            <a:spAutoFit/>
          </a:bodyPr>
          <a:lstStyle/>
          <a:p>
            <a:r>
              <a:rPr lang="en-US" sz="2400" dirty="0">
                <a:solidFill>
                  <a:schemeClr val="tx2">
                    <a:lumMod val="50000"/>
                  </a:schemeClr>
                </a:solidFill>
                <a:latin typeface="Times New Roman" panose="02020603050405020304" pitchFamily="18" charset="0"/>
                <a:cs typeface="Times New Roman" panose="02020603050405020304" pitchFamily="18" charset="0"/>
              </a:rPr>
              <a:t>As it relates to Deep Neural Networks</a:t>
            </a:r>
          </a:p>
        </p:txBody>
      </p:sp>
      <p:sp>
        <p:nvSpPr>
          <p:cNvPr id="2" name="Arrow: Up 1">
            <a:extLst>
              <a:ext uri="{FF2B5EF4-FFF2-40B4-BE49-F238E27FC236}">
                <a16:creationId xmlns:a16="http://schemas.microsoft.com/office/drawing/2014/main" id="{5FB57E44-6DC0-4E76-0968-5EDCFEC43B4E}"/>
              </a:ext>
            </a:extLst>
          </p:cNvPr>
          <p:cNvSpPr/>
          <p:nvPr/>
        </p:nvSpPr>
        <p:spPr>
          <a:xfrm rot="7736565">
            <a:off x="5654854" y="415215"/>
            <a:ext cx="127837" cy="587427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05FB741-3231-3577-2B30-61191B84D679}"/>
              </a:ext>
            </a:extLst>
          </p:cNvPr>
          <p:cNvSpPr txBox="1"/>
          <p:nvPr/>
        </p:nvSpPr>
        <p:spPr>
          <a:xfrm>
            <a:off x="7811311" y="4661064"/>
            <a:ext cx="2590800" cy="369332"/>
          </a:xfrm>
          <a:prstGeom prst="rect">
            <a:avLst/>
          </a:prstGeom>
          <a:noFill/>
        </p:spPr>
        <p:txBody>
          <a:bodyPr wrap="square" rtlCol="0">
            <a:spAutoFit/>
          </a:bodyPr>
          <a:lstStyle/>
          <a:p>
            <a:r>
              <a:rPr lang="en-US" dirty="0"/>
              <a:t>Linear Regression </a:t>
            </a:r>
          </a:p>
        </p:txBody>
      </p:sp>
      <p:sp>
        <p:nvSpPr>
          <p:cNvPr id="5" name="TextBox 4">
            <a:extLst>
              <a:ext uri="{FF2B5EF4-FFF2-40B4-BE49-F238E27FC236}">
                <a16:creationId xmlns:a16="http://schemas.microsoft.com/office/drawing/2014/main" id="{40CF8738-87B2-7711-E8F2-D116EF220156}"/>
              </a:ext>
            </a:extLst>
          </p:cNvPr>
          <p:cNvSpPr txBox="1"/>
          <p:nvPr/>
        </p:nvSpPr>
        <p:spPr>
          <a:xfrm>
            <a:off x="7163475" y="4227390"/>
            <a:ext cx="2590800" cy="369332"/>
          </a:xfrm>
          <a:prstGeom prst="rect">
            <a:avLst/>
          </a:prstGeom>
          <a:noFill/>
        </p:spPr>
        <p:txBody>
          <a:bodyPr wrap="square" rtlCol="0">
            <a:spAutoFit/>
          </a:bodyPr>
          <a:lstStyle/>
          <a:p>
            <a:r>
              <a:rPr lang="en-US" dirty="0"/>
              <a:t>Decision Trees</a:t>
            </a:r>
          </a:p>
        </p:txBody>
      </p:sp>
      <p:sp>
        <p:nvSpPr>
          <p:cNvPr id="6" name="TextBox 5">
            <a:extLst>
              <a:ext uri="{FF2B5EF4-FFF2-40B4-BE49-F238E27FC236}">
                <a16:creationId xmlns:a16="http://schemas.microsoft.com/office/drawing/2014/main" id="{DB9B0F25-21E5-C66B-96B7-E42BFCB24EB0}"/>
              </a:ext>
            </a:extLst>
          </p:cNvPr>
          <p:cNvSpPr txBox="1"/>
          <p:nvPr/>
        </p:nvSpPr>
        <p:spPr>
          <a:xfrm>
            <a:off x="3581400" y="1264208"/>
            <a:ext cx="2590800" cy="369332"/>
          </a:xfrm>
          <a:prstGeom prst="rect">
            <a:avLst/>
          </a:prstGeom>
          <a:noFill/>
        </p:spPr>
        <p:txBody>
          <a:bodyPr wrap="square" rtlCol="0">
            <a:spAutoFit/>
          </a:bodyPr>
          <a:lstStyle/>
          <a:p>
            <a:r>
              <a:rPr lang="en-US" dirty="0"/>
              <a:t>Deep NN</a:t>
            </a:r>
          </a:p>
        </p:txBody>
      </p:sp>
      <p:sp>
        <p:nvSpPr>
          <p:cNvPr id="12" name="TextBox 11">
            <a:extLst>
              <a:ext uri="{FF2B5EF4-FFF2-40B4-BE49-F238E27FC236}">
                <a16:creationId xmlns:a16="http://schemas.microsoft.com/office/drawing/2014/main" id="{E840166E-AB4C-BEA3-585F-31A3D3E96A35}"/>
              </a:ext>
            </a:extLst>
          </p:cNvPr>
          <p:cNvSpPr txBox="1"/>
          <p:nvPr/>
        </p:nvSpPr>
        <p:spPr>
          <a:xfrm>
            <a:off x="4178595" y="1795558"/>
            <a:ext cx="2590800" cy="369332"/>
          </a:xfrm>
          <a:prstGeom prst="rect">
            <a:avLst/>
          </a:prstGeom>
          <a:noFill/>
        </p:spPr>
        <p:txBody>
          <a:bodyPr wrap="square" rtlCol="0">
            <a:spAutoFit/>
          </a:bodyPr>
          <a:lstStyle/>
          <a:p>
            <a:r>
              <a:rPr lang="en-US" dirty="0"/>
              <a:t>Gradient Boosted Trees</a:t>
            </a:r>
          </a:p>
        </p:txBody>
      </p:sp>
      <p:sp>
        <p:nvSpPr>
          <p:cNvPr id="13" name="TextBox 12">
            <a:extLst>
              <a:ext uri="{FF2B5EF4-FFF2-40B4-BE49-F238E27FC236}">
                <a16:creationId xmlns:a16="http://schemas.microsoft.com/office/drawing/2014/main" id="{521CD3B8-10C1-7823-C71C-8E5A040E7158}"/>
              </a:ext>
            </a:extLst>
          </p:cNvPr>
          <p:cNvSpPr txBox="1"/>
          <p:nvPr/>
        </p:nvSpPr>
        <p:spPr>
          <a:xfrm>
            <a:off x="5638800" y="2901434"/>
            <a:ext cx="2590800" cy="369332"/>
          </a:xfrm>
          <a:prstGeom prst="rect">
            <a:avLst/>
          </a:prstGeom>
          <a:noFill/>
        </p:spPr>
        <p:txBody>
          <a:bodyPr wrap="square" rtlCol="0">
            <a:spAutoFit/>
          </a:bodyPr>
          <a:lstStyle/>
          <a:p>
            <a:r>
              <a:rPr lang="en-US" dirty="0"/>
              <a:t>Random Forest</a:t>
            </a:r>
          </a:p>
        </p:txBody>
      </p:sp>
    </p:spTree>
    <p:extLst>
      <p:ext uri="{BB962C8B-B14F-4D97-AF65-F5344CB8AC3E}">
        <p14:creationId xmlns:p14="http://schemas.microsoft.com/office/powerpoint/2010/main" val="7397584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165"/>
        <p:cNvGrpSpPr/>
        <p:nvPr/>
      </p:nvGrpSpPr>
      <p:grpSpPr>
        <a:xfrm>
          <a:off x="0" y="0"/>
          <a:ext cx="0" cy="0"/>
          <a:chOff x="0" y="0"/>
          <a:chExt cx="0" cy="0"/>
        </a:xfrm>
      </p:grpSpPr>
      <p:sp>
        <p:nvSpPr>
          <p:cNvPr id="166" name="Google Shape;166;p28"/>
          <p:cNvSpPr txBox="1"/>
          <p:nvPr/>
        </p:nvSpPr>
        <p:spPr>
          <a:xfrm>
            <a:off x="1" y="6145876"/>
            <a:ext cx="12192000" cy="712043"/>
          </a:xfrm>
          <a:prstGeom prst="rect">
            <a:avLst/>
          </a:prstGeom>
          <a:gradFill>
            <a:gsLst>
              <a:gs pos="0">
                <a:srgbClr val="231C34"/>
              </a:gs>
              <a:gs pos="100000">
                <a:srgbClr val="737373"/>
              </a:gs>
            </a:gsLst>
            <a:lin ang="10800025" scaled="0"/>
          </a:gradFill>
          <a:ln>
            <a:noFill/>
          </a:ln>
        </p:spPr>
        <p:txBody>
          <a:bodyPr spcFirstLastPara="1" wrap="square" lIns="91433" tIns="45700" rIns="91433" bIns="45700" anchor="t" anchorCtr="0">
            <a:noAutofit/>
          </a:bodyPr>
          <a:lstStyle/>
          <a:p>
            <a:pPr>
              <a:spcBef>
                <a:spcPts val="0"/>
              </a:spcBef>
              <a:spcAft>
                <a:spcPts val="0"/>
              </a:spcAft>
            </a:pPr>
            <a:endParaRPr sz="1867">
              <a:solidFill>
                <a:schemeClr val="dk1"/>
              </a:solidFill>
              <a:latin typeface="Calibri"/>
              <a:ea typeface="Calibri"/>
              <a:cs typeface="Calibri"/>
              <a:sym typeface="Calibri"/>
            </a:endParaRPr>
          </a:p>
        </p:txBody>
      </p:sp>
      <p:pic>
        <p:nvPicPr>
          <p:cNvPr id="167" name="Google Shape;167;p28"/>
          <p:cNvPicPr preferRelativeResize="0"/>
          <p:nvPr/>
        </p:nvPicPr>
        <p:blipFill>
          <a:blip r:embed="rId3">
            <a:alphaModFix/>
          </a:blip>
          <a:stretch>
            <a:fillRect/>
          </a:stretch>
        </p:blipFill>
        <p:spPr>
          <a:xfrm>
            <a:off x="7745925" y="6072916"/>
            <a:ext cx="4218399" cy="783275"/>
          </a:xfrm>
          <a:prstGeom prst="rect">
            <a:avLst/>
          </a:prstGeom>
          <a:noFill/>
          <a:ln>
            <a:noFill/>
          </a:ln>
        </p:spPr>
      </p:pic>
      <p:sp>
        <p:nvSpPr>
          <p:cNvPr id="4" name="Google Shape;151;p26">
            <a:extLst>
              <a:ext uri="{FF2B5EF4-FFF2-40B4-BE49-F238E27FC236}">
                <a16:creationId xmlns:a16="http://schemas.microsoft.com/office/drawing/2014/main" id="{5211FBC9-83A6-4604-BDCA-8579A3A3F369}"/>
              </a:ext>
            </a:extLst>
          </p:cNvPr>
          <p:cNvSpPr txBox="1"/>
          <p:nvPr/>
        </p:nvSpPr>
        <p:spPr>
          <a:xfrm>
            <a:off x="831865" y="0"/>
            <a:ext cx="10618400" cy="558800"/>
          </a:xfrm>
          <a:prstGeom prst="rect">
            <a:avLst/>
          </a:prstGeom>
          <a:noFill/>
          <a:ln>
            <a:noFill/>
          </a:ln>
        </p:spPr>
        <p:txBody>
          <a:bodyPr spcFirstLastPara="1" wrap="square" lIns="91433" tIns="91433" rIns="91433" bIns="91433" anchor="ctr" anchorCtr="0">
            <a:noAutofit/>
          </a:bodyPr>
          <a:lstStyle>
            <a:defPPr marR="0" lvl="0" algn="l" rtl="0">
              <a:lnSpc>
                <a:spcPct val="100000"/>
              </a:lnSpc>
              <a:spcBef>
                <a:spcPts val="0"/>
              </a:spcBef>
              <a:spcAft>
                <a:spcPts val="0"/>
              </a:spcAft>
            </a:defPPr>
            <a:lvl1pPr>
              <a:lnSpc>
                <a:spcPct val="90000"/>
              </a:lnSpc>
              <a:buClr>
                <a:schemeClr val="dk1"/>
              </a:buClr>
              <a:buSzPts val="3300"/>
              <a:buFont typeface="Calibri"/>
              <a:buNone/>
              <a:defRPr sz="2000">
                <a:solidFill>
                  <a:srgbClr val="002060"/>
                </a:solidFill>
                <a:latin typeface="Times New Roman" panose="02020603050405020304" pitchFamily="18" charset="0"/>
                <a:ea typeface="Calibri"/>
                <a:cs typeface="Times New Roman" panose="02020603050405020304" pitchFamily="18" charset="0"/>
                <a:sym typeface="Calibri"/>
              </a:defRPr>
            </a:lvl1pPr>
            <a:lvl2pPr>
              <a:buSzPts val="1100"/>
              <a:buNone/>
            </a:lvl2pPr>
            <a:lvl3pPr>
              <a:buSzPts val="1100"/>
              <a:buNone/>
            </a:lvl3pPr>
            <a:lvl4pPr>
              <a:buSzPts val="1100"/>
              <a:buNone/>
            </a:lvl4pPr>
            <a:lvl5pPr>
              <a:buSzPts val="1100"/>
              <a:buNone/>
            </a:lvl5pPr>
            <a:lvl6pPr>
              <a:buSzPts val="1100"/>
              <a:buNone/>
            </a:lvl6pPr>
            <a:lvl7pPr>
              <a:buSzPts val="1100"/>
              <a:buNone/>
            </a:lvl7pPr>
            <a:lvl8pPr>
              <a:buSzPts val="1100"/>
              <a:buNone/>
            </a:lvl8pPr>
            <a:lvl9pPr>
              <a:buSzPts val="1100"/>
              <a:buNone/>
            </a:lvl9pPr>
          </a:lstStyle>
          <a:p>
            <a:pPr algn="ctr"/>
            <a:r>
              <a:rPr lang="en-US" sz="2667" dirty="0">
                <a:sym typeface="Times New Roman"/>
              </a:rPr>
              <a:t>Concern over Increases in Trust: Work is being Done</a:t>
            </a:r>
            <a:endParaRPr sz="2667" dirty="0">
              <a:sym typeface="Times New Roman"/>
            </a:endParaRPr>
          </a:p>
        </p:txBody>
      </p:sp>
      <p:sp>
        <p:nvSpPr>
          <p:cNvPr id="6" name="TextBox 5">
            <a:extLst>
              <a:ext uri="{FF2B5EF4-FFF2-40B4-BE49-F238E27FC236}">
                <a16:creationId xmlns:a16="http://schemas.microsoft.com/office/drawing/2014/main" id="{C9853B45-2095-44BB-A9C6-5B59E0D63F03}"/>
              </a:ext>
            </a:extLst>
          </p:cNvPr>
          <p:cNvSpPr txBox="1"/>
          <p:nvPr/>
        </p:nvSpPr>
        <p:spPr>
          <a:xfrm>
            <a:off x="123826" y="649777"/>
            <a:ext cx="11229975" cy="7325082"/>
          </a:xfrm>
          <a:prstGeom prst="rect">
            <a:avLst/>
          </a:prstGeom>
          <a:noFill/>
        </p:spPr>
        <p:txBody>
          <a:bodyPr wrap="square" rtlCol="0">
            <a:spAutoFit/>
          </a:bodyPr>
          <a:lstStyle/>
          <a:p>
            <a:pPr marL="457200" indent="-457200" defTabSz="914377">
              <a:buFont typeface="Wingdings" panose="05000000000000000000" pitchFamily="2" charset="2"/>
              <a:buChar char="v"/>
              <a:defRPr/>
            </a:pPr>
            <a:r>
              <a:rPr lang="en-US" sz="2800" dirty="0">
                <a:solidFill>
                  <a:srgbClr val="002060"/>
                </a:solidFill>
                <a:latin typeface="Times New Roman" panose="02020603050405020304" pitchFamily="18" charset="0"/>
                <a:cs typeface="Times New Roman" panose="02020603050405020304" pitchFamily="18" charset="0"/>
              </a:rPr>
              <a:t>Having experience with AI can help create trust (</a:t>
            </a:r>
            <a:r>
              <a:rPr lang="en-US" sz="2400" dirty="0">
                <a:solidFill>
                  <a:srgbClr val="002060"/>
                </a:solidFill>
                <a:latin typeface="Times New Roman" panose="02020603050405020304" pitchFamily="18" charset="0"/>
                <a:cs typeface="Times New Roman" panose="02020603050405020304" pitchFamily="18" charset="0"/>
              </a:rPr>
              <a:t>Vyacheslav </a:t>
            </a:r>
            <a:r>
              <a:rPr lang="en-US" sz="2400" dirty="0" err="1">
                <a:solidFill>
                  <a:srgbClr val="002060"/>
                </a:solidFill>
                <a:latin typeface="Times New Roman" panose="02020603050405020304" pitchFamily="18" charset="0"/>
                <a:cs typeface="Times New Roman" panose="02020603050405020304" pitchFamily="18" charset="0"/>
              </a:rPr>
              <a:t>Polonski</a:t>
            </a:r>
            <a:r>
              <a:rPr lang="en-US" sz="2400" dirty="0">
                <a:solidFill>
                  <a:srgbClr val="002060"/>
                </a:solidFill>
                <a:latin typeface="Times New Roman" panose="02020603050405020304" pitchFamily="18" charset="0"/>
                <a:cs typeface="Times New Roman" panose="02020603050405020304" pitchFamily="18" charset="0"/>
              </a:rPr>
              <a:t>, 2018)</a:t>
            </a:r>
          </a:p>
          <a:p>
            <a:pPr defTabSz="914377">
              <a:defRPr/>
            </a:pPr>
            <a:endParaRPr lang="en-US" sz="2400" dirty="0">
              <a:solidFill>
                <a:srgbClr val="002060"/>
              </a:solidFill>
              <a:latin typeface="Times New Roman" panose="02020603050405020304" pitchFamily="18" charset="0"/>
              <a:cs typeface="Times New Roman" panose="02020603050405020304" pitchFamily="18" charset="0"/>
            </a:endParaRPr>
          </a:p>
          <a:p>
            <a:pPr marL="457200" indent="-457200" defTabSz="914377">
              <a:buFont typeface="Wingdings" panose="05000000000000000000" pitchFamily="2" charset="2"/>
              <a:buChar char="v"/>
              <a:defRPr/>
            </a:pPr>
            <a:r>
              <a:rPr lang="en-US" sz="2800" dirty="0">
                <a:solidFill>
                  <a:srgbClr val="002060"/>
                </a:solidFill>
                <a:latin typeface="Times New Roman" panose="02020603050405020304" pitchFamily="18" charset="0"/>
                <a:cs typeface="Times New Roman" panose="02020603050405020304" pitchFamily="18" charset="0"/>
              </a:rPr>
              <a:t>Tech companies are issuing transparency reports examples: </a:t>
            </a:r>
            <a:r>
              <a:rPr lang="en-US" sz="2800" dirty="0">
                <a:solidFill>
                  <a:srgbClr val="002060"/>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Twitter</a:t>
            </a:r>
            <a:r>
              <a:rPr lang="en-US" sz="2800" dirty="0">
                <a:solidFill>
                  <a:srgbClr val="002060"/>
                </a:solidFill>
                <a:latin typeface="Times New Roman" panose="02020603050405020304" pitchFamily="18" charset="0"/>
                <a:cs typeface="Times New Roman" panose="02020603050405020304" pitchFamily="18" charset="0"/>
              </a:rPr>
              <a:t> and Google</a:t>
            </a:r>
          </a:p>
          <a:p>
            <a:pPr defTabSz="914377">
              <a:defRPr/>
            </a:pPr>
            <a:endParaRPr lang="en-US" sz="2800" dirty="0">
              <a:solidFill>
                <a:srgbClr val="002060"/>
              </a:solidFill>
              <a:latin typeface="Times New Roman" panose="02020603050405020304" pitchFamily="18" charset="0"/>
              <a:cs typeface="Times New Roman" panose="02020603050405020304" pitchFamily="18" charset="0"/>
            </a:endParaRPr>
          </a:p>
          <a:p>
            <a:pPr marL="457200" indent="-457200" defTabSz="914377">
              <a:buFont typeface="Wingdings" panose="05000000000000000000" pitchFamily="2" charset="2"/>
              <a:buChar char="v"/>
              <a:defRPr/>
            </a:pPr>
            <a:r>
              <a:rPr lang="en-US" sz="2800" dirty="0" err="1">
                <a:solidFill>
                  <a:srgbClr val="002060"/>
                </a:solidFill>
                <a:latin typeface="Times New Roman" panose="02020603050405020304" pitchFamily="18" charset="0"/>
                <a:cs typeface="Times New Roman" panose="02020603050405020304" pitchFamily="18" charset="0"/>
              </a:rPr>
              <a:t>Dietvorst</a:t>
            </a:r>
            <a:r>
              <a:rPr lang="en-US" sz="2800" dirty="0">
                <a:solidFill>
                  <a:srgbClr val="002060"/>
                </a:solidFill>
                <a:latin typeface="Times New Roman" panose="02020603050405020304" pitchFamily="18" charset="0"/>
                <a:cs typeface="Times New Roman" panose="02020603050405020304" pitchFamily="18" charset="0"/>
              </a:rPr>
              <a:t>, Simmons, and Massey, (2015), Overcoming Algorithm Aversion: </a:t>
            </a:r>
          </a:p>
          <a:p>
            <a:pPr marL="914400" lvl="3" indent="-457200" defTabSz="914377">
              <a:buFont typeface="Wingdings" panose="05000000000000000000" pitchFamily="2" charset="2"/>
              <a:buChar char="Ø"/>
              <a:defRPr/>
            </a:pPr>
            <a:r>
              <a:rPr lang="en-US" sz="2800" dirty="0">
                <a:solidFill>
                  <a:srgbClr val="002060"/>
                </a:solidFill>
                <a:latin typeface="Times New Roman" panose="02020603050405020304" pitchFamily="18" charset="0"/>
                <a:cs typeface="Times New Roman" panose="02020603050405020304" pitchFamily="18" charset="0"/>
              </a:rPr>
              <a:t>People Will Use Imperfect Algorithms If They Can (Even Slightly) Modify Them </a:t>
            </a:r>
          </a:p>
          <a:p>
            <a:pPr marL="914400" lvl="3" indent="-457200" defTabSz="914377">
              <a:buFont typeface="Wingdings" panose="05000000000000000000" pitchFamily="2" charset="2"/>
              <a:buChar char="Ø"/>
              <a:defRPr/>
            </a:pPr>
            <a:r>
              <a:rPr lang="en-US" sz="2800" dirty="0">
                <a:solidFill>
                  <a:srgbClr val="002060"/>
                </a:solidFill>
                <a:latin typeface="Times New Roman" panose="02020603050405020304" pitchFamily="18" charset="0"/>
                <a:cs typeface="Times New Roman" panose="02020603050405020304" pitchFamily="18" charset="0"/>
              </a:rPr>
              <a:t>Small amounts of exposure to AI </a:t>
            </a:r>
            <a:r>
              <a:rPr lang="en-US" sz="2800" dirty="0" err="1">
                <a:solidFill>
                  <a:srgbClr val="002060"/>
                </a:solidFill>
                <a:latin typeface="Times New Roman" panose="02020603050405020304" pitchFamily="18" charset="0"/>
                <a:cs typeface="Times New Roman" panose="02020603050405020304" pitchFamily="18" charset="0"/>
              </a:rPr>
              <a:t>algos</a:t>
            </a:r>
            <a:r>
              <a:rPr lang="en-US" sz="2800" dirty="0">
                <a:solidFill>
                  <a:srgbClr val="002060"/>
                </a:solidFill>
                <a:latin typeface="Times New Roman" panose="02020603050405020304" pitchFamily="18" charset="0"/>
                <a:cs typeface="Times New Roman" panose="02020603050405020304" pitchFamily="18" charset="0"/>
              </a:rPr>
              <a:t> and the ability to modify them helped increase trust. </a:t>
            </a:r>
          </a:p>
          <a:p>
            <a:pPr lvl="2" defTabSz="914377">
              <a:buFont typeface="Wingdings" panose="05000000000000000000" pitchFamily="2" charset="2"/>
              <a:defRPr/>
            </a:pPr>
            <a:endParaRPr lang="en-US" sz="2800" dirty="0">
              <a:solidFill>
                <a:srgbClr val="002060"/>
              </a:solidFill>
              <a:latin typeface="Times New Roman" panose="02020603050405020304" pitchFamily="18" charset="0"/>
              <a:cs typeface="Times New Roman" panose="02020603050405020304" pitchFamily="18" charset="0"/>
            </a:endParaRPr>
          </a:p>
          <a:p>
            <a:pPr lvl="4" defTabSz="914377">
              <a:buFont typeface="Wingdings" panose="05000000000000000000" pitchFamily="2" charset="2"/>
              <a:defRPr/>
            </a:pPr>
            <a:r>
              <a:rPr lang="en-US" sz="2800" dirty="0">
                <a:solidFill>
                  <a:srgbClr val="002060"/>
                </a:solidFill>
                <a:latin typeface="Times New Roman" panose="02020603050405020304" pitchFamily="18" charset="0"/>
                <a:cs typeface="Times New Roman" panose="02020603050405020304" pitchFamily="18" charset="0"/>
              </a:rPr>
              <a:t>	</a:t>
            </a:r>
          </a:p>
          <a:p>
            <a:pPr defTabSz="914377">
              <a:defRPr/>
            </a:pPr>
            <a:endParaRPr lang="en-US" dirty="0"/>
          </a:p>
          <a:p>
            <a:pPr defTabSz="914377">
              <a:defRPr/>
            </a:pPr>
            <a:endParaRPr lang="en-US" dirty="0"/>
          </a:p>
          <a:p>
            <a:pPr defTabSz="914377">
              <a:defRPr/>
            </a:pPr>
            <a:endParaRPr lang="en-US" dirty="0"/>
          </a:p>
          <a:p>
            <a:pPr defTabSz="914377">
              <a:defRPr/>
            </a:pPr>
            <a:endParaRPr lang="en-US" sz="2800" dirty="0">
              <a:solidFill>
                <a:srgbClr val="002060"/>
              </a:solidFill>
              <a:latin typeface="Times New Roman" panose="02020603050405020304" pitchFamily="18" charset="0"/>
              <a:cs typeface="Times New Roman" panose="02020603050405020304" pitchFamily="18" charset="0"/>
            </a:endParaRPr>
          </a:p>
          <a:p>
            <a:pPr defTabSz="914377">
              <a:defRPr/>
            </a:pPr>
            <a:endParaRPr lang="en-US" sz="28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890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1000"/>
                                        <p:tgtEl>
                                          <p:spTgt spid="6">
                                            <p:txEl>
                                              <p:pRg st="4" end="4"/>
                                            </p:txEl>
                                          </p:spTgt>
                                        </p:tgtEl>
                                      </p:cBhvr>
                                    </p:animEffect>
                                    <p:anim calcmode="lin" valueType="num">
                                      <p:cBhvr>
                                        <p:cTn id="2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4" end="4"/>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1000"/>
                                        <p:tgtEl>
                                          <p:spTgt spid="6">
                                            <p:txEl>
                                              <p:pRg st="5" end="5"/>
                                            </p:txEl>
                                          </p:spTgt>
                                        </p:tgtEl>
                                      </p:cBhvr>
                                    </p:animEffect>
                                    <p:anim calcmode="lin" valueType="num">
                                      <p:cBhvr>
                                        <p:cTn id="27"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5" end="5"/>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165"/>
        <p:cNvGrpSpPr/>
        <p:nvPr/>
      </p:nvGrpSpPr>
      <p:grpSpPr>
        <a:xfrm>
          <a:off x="0" y="0"/>
          <a:ext cx="0" cy="0"/>
          <a:chOff x="0" y="0"/>
          <a:chExt cx="0" cy="0"/>
        </a:xfrm>
      </p:grpSpPr>
      <p:sp>
        <p:nvSpPr>
          <p:cNvPr id="166" name="Google Shape;166;p28"/>
          <p:cNvSpPr txBox="1"/>
          <p:nvPr/>
        </p:nvSpPr>
        <p:spPr>
          <a:xfrm>
            <a:off x="1" y="6145876"/>
            <a:ext cx="12192000" cy="712043"/>
          </a:xfrm>
          <a:prstGeom prst="rect">
            <a:avLst/>
          </a:prstGeom>
          <a:gradFill>
            <a:gsLst>
              <a:gs pos="0">
                <a:srgbClr val="231C34"/>
              </a:gs>
              <a:gs pos="100000">
                <a:srgbClr val="737373"/>
              </a:gs>
            </a:gsLst>
            <a:lin ang="10800025" scaled="0"/>
          </a:gradFill>
          <a:ln>
            <a:noFill/>
          </a:ln>
        </p:spPr>
        <p:txBody>
          <a:bodyPr spcFirstLastPara="1" wrap="square" lIns="91433" tIns="45700" rIns="91433" bIns="45700" anchor="t" anchorCtr="0">
            <a:noAutofit/>
          </a:bodyPr>
          <a:lstStyle/>
          <a:p>
            <a:pPr>
              <a:spcBef>
                <a:spcPts val="0"/>
              </a:spcBef>
              <a:spcAft>
                <a:spcPts val="0"/>
              </a:spcAft>
            </a:pPr>
            <a:endParaRPr sz="1867">
              <a:solidFill>
                <a:schemeClr val="dk1"/>
              </a:solidFill>
              <a:latin typeface="Calibri"/>
              <a:ea typeface="Calibri"/>
              <a:cs typeface="Calibri"/>
              <a:sym typeface="Calibri"/>
            </a:endParaRPr>
          </a:p>
        </p:txBody>
      </p:sp>
      <p:pic>
        <p:nvPicPr>
          <p:cNvPr id="167" name="Google Shape;167;p28"/>
          <p:cNvPicPr preferRelativeResize="0"/>
          <p:nvPr/>
        </p:nvPicPr>
        <p:blipFill>
          <a:blip r:embed="rId3">
            <a:alphaModFix/>
          </a:blip>
          <a:stretch>
            <a:fillRect/>
          </a:stretch>
        </p:blipFill>
        <p:spPr>
          <a:xfrm>
            <a:off x="7745925" y="6072916"/>
            <a:ext cx="4218399" cy="783275"/>
          </a:xfrm>
          <a:prstGeom prst="rect">
            <a:avLst/>
          </a:prstGeom>
          <a:noFill/>
          <a:ln>
            <a:noFill/>
          </a:ln>
        </p:spPr>
      </p:pic>
      <p:sp>
        <p:nvSpPr>
          <p:cNvPr id="4" name="Google Shape;151;p26">
            <a:extLst>
              <a:ext uri="{FF2B5EF4-FFF2-40B4-BE49-F238E27FC236}">
                <a16:creationId xmlns:a16="http://schemas.microsoft.com/office/drawing/2014/main" id="{5211FBC9-83A6-4604-BDCA-8579A3A3F369}"/>
              </a:ext>
            </a:extLst>
          </p:cNvPr>
          <p:cNvSpPr txBox="1"/>
          <p:nvPr/>
        </p:nvSpPr>
        <p:spPr>
          <a:xfrm>
            <a:off x="76200" y="268320"/>
            <a:ext cx="11328400" cy="558800"/>
          </a:xfrm>
          <a:prstGeom prst="rect">
            <a:avLst/>
          </a:prstGeom>
          <a:noFill/>
          <a:ln>
            <a:noFill/>
          </a:ln>
        </p:spPr>
        <p:txBody>
          <a:bodyPr spcFirstLastPara="1" wrap="square" lIns="91433" tIns="91433" rIns="91433" bIns="91433" anchor="ctr" anchorCtr="0">
            <a:noAutofit/>
          </a:bodyPr>
          <a:lstStyle>
            <a:defPPr marR="0" lvl="0" algn="l" rtl="0">
              <a:lnSpc>
                <a:spcPct val="100000"/>
              </a:lnSpc>
              <a:spcBef>
                <a:spcPts val="0"/>
              </a:spcBef>
              <a:spcAft>
                <a:spcPts val="0"/>
              </a:spcAft>
            </a:defPPr>
            <a:lvl1pPr>
              <a:lnSpc>
                <a:spcPct val="90000"/>
              </a:lnSpc>
              <a:buClr>
                <a:schemeClr val="dk1"/>
              </a:buClr>
              <a:buSzPts val="3300"/>
              <a:buFont typeface="Calibri"/>
              <a:buNone/>
              <a:defRPr sz="2000">
                <a:solidFill>
                  <a:srgbClr val="002060"/>
                </a:solidFill>
                <a:latin typeface="Times New Roman" panose="02020603050405020304" pitchFamily="18" charset="0"/>
                <a:ea typeface="Calibri"/>
                <a:cs typeface="Times New Roman" panose="02020603050405020304" pitchFamily="18" charset="0"/>
                <a:sym typeface="Calibri"/>
              </a:defRPr>
            </a:lvl1pPr>
            <a:lvl2pPr>
              <a:buSzPts val="1100"/>
              <a:buNone/>
            </a:lvl2pPr>
            <a:lvl3pPr>
              <a:buSzPts val="1100"/>
              <a:buNone/>
            </a:lvl3pPr>
            <a:lvl4pPr>
              <a:buSzPts val="1100"/>
              <a:buNone/>
            </a:lvl4pPr>
            <a:lvl5pPr>
              <a:buSzPts val="1100"/>
              <a:buNone/>
            </a:lvl5pPr>
            <a:lvl6pPr>
              <a:buSzPts val="1100"/>
              <a:buNone/>
            </a:lvl6pPr>
            <a:lvl7pPr>
              <a:buSzPts val="1100"/>
              <a:buNone/>
            </a:lvl7pPr>
            <a:lvl8pPr>
              <a:buSzPts val="1100"/>
              <a:buNone/>
            </a:lvl8pPr>
            <a:lvl9pPr>
              <a:buSzPts val="1100"/>
              <a:buNone/>
            </a:lvl9pPr>
          </a:lstStyle>
          <a:p>
            <a:r>
              <a:rPr lang="en-US" sz="2667" dirty="0">
                <a:sym typeface="Times New Roman"/>
              </a:rPr>
              <a:t>Concern over Increases in Trust, Pew Research Center Internet and Technology</a:t>
            </a:r>
            <a:endParaRPr sz="2667" dirty="0">
              <a:sym typeface="Times New Roman"/>
            </a:endParaRPr>
          </a:p>
        </p:txBody>
      </p:sp>
      <p:sp>
        <p:nvSpPr>
          <p:cNvPr id="2" name="TextBox 1">
            <a:extLst>
              <a:ext uri="{FF2B5EF4-FFF2-40B4-BE49-F238E27FC236}">
                <a16:creationId xmlns:a16="http://schemas.microsoft.com/office/drawing/2014/main" id="{2278A8A6-F40C-433D-9B2F-B5F850C5770E}"/>
              </a:ext>
            </a:extLst>
          </p:cNvPr>
          <p:cNvSpPr txBox="1"/>
          <p:nvPr/>
        </p:nvSpPr>
        <p:spPr>
          <a:xfrm>
            <a:off x="228600" y="1143000"/>
            <a:ext cx="11328400" cy="3108543"/>
          </a:xfrm>
          <a:prstGeom prst="rect">
            <a:avLst/>
          </a:prstGeom>
          <a:noFill/>
        </p:spPr>
        <p:txBody>
          <a:bodyPr wrap="square" rtlCol="0">
            <a:spAutoFit/>
          </a:bodyPr>
          <a:lstStyle>
            <a:defPPr marR="0" lvl="0" algn="l" rtl="0">
              <a:lnSpc>
                <a:spcPct val="100000"/>
              </a:lnSpc>
              <a:spcBef>
                <a:spcPts val="0"/>
              </a:spcBef>
              <a:spcAft>
                <a:spcPts val="0"/>
              </a:spcAft>
            </a:defPPr>
            <a:lvl1pPr marL="257175" indent="-257175" defTabSz="685800">
              <a:buClrTx/>
              <a:buFont typeface="Wingdings" panose="05000000000000000000" pitchFamily="2" charset="2"/>
              <a:buChar char="Ø"/>
              <a:defRPr sz="2100" kern="1200">
                <a:solidFill>
                  <a:srgbClr val="002060"/>
                </a:solidFill>
                <a:latin typeface="Times New Roman" panose="02020603050405020304" pitchFamily="18" charset="0"/>
                <a:cs typeface="Times New Roman" panose="02020603050405020304" pitchFamily="18" charset="0"/>
              </a:defRPr>
            </a:lvl1pPr>
            <a:lvl3pPr marL="1028700" indent="-342900" defTabSz="685800">
              <a:buClrTx/>
              <a:buFont typeface="Wingdings" panose="05000000000000000000" pitchFamily="2" charset="2"/>
              <a:buChar char="v"/>
              <a:defRPr sz="2100" kern="1200">
                <a:solidFill>
                  <a:srgbClr val="002060"/>
                </a:solidFill>
                <a:latin typeface="Times New Roman" panose="02020603050405020304" pitchFamily="18" charset="0"/>
                <a:cs typeface="Times New Roman" panose="02020603050405020304" pitchFamily="18" charset="0"/>
              </a:defRPr>
            </a:lvl3pPr>
          </a:lstStyle>
          <a:p>
            <a:r>
              <a:rPr lang="en-US" sz="2800" dirty="0"/>
              <a:t> What will trust in technology look like in the future (1,233 responses):</a:t>
            </a:r>
          </a:p>
          <a:p>
            <a:pPr marL="0" indent="0">
              <a:buNone/>
            </a:pPr>
            <a:r>
              <a:rPr lang="en-US" sz="2800" dirty="0"/>
              <a:t> </a:t>
            </a:r>
          </a:p>
          <a:p>
            <a:pPr lvl="2"/>
            <a:r>
              <a:rPr lang="en-US" sz="2800" dirty="0"/>
              <a:t>48% chose the option that trust will be strengthened;</a:t>
            </a:r>
          </a:p>
          <a:p>
            <a:pPr marL="914377" lvl="2" indent="0">
              <a:buNone/>
            </a:pPr>
            <a:r>
              <a:rPr lang="en-US" sz="2800" dirty="0"/>
              <a:t> </a:t>
            </a:r>
          </a:p>
          <a:p>
            <a:pPr lvl="2"/>
            <a:r>
              <a:rPr lang="en-US" sz="2800" dirty="0"/>
              <a:t>28% believe that trust will stay the same; and </a:t>
            </a:r>
          </a:p>
          <a:p>
            <a:pPr marL="914377" lvl="2" indent="0">
              <a:buNone/>
            </a:pPr>
            <a:endParaRPr lang="en-US" sz="2800" dirty="0"/>
          </a:p>
          <a:p>
            <a:pPr lvl="2"/>
            <a:r>
              <a:rPr lang="en-US" sz="2800" dirty="0"/>
              <a:t>24% predicted that trust will be diminished.</a:t>
            </a:r>
          </a:p>
        </p:txBody>
      </p:sp>
    </p:spTree>
    <p:extLst>
      <p:ext uri="{BB962C8B-B14F-4D97-AF65-F5344CB8AC3E}">
        <p14:creationId xmlns:p14="http://schemas.microsoft.com/office/powerpoint/2010/main" val="1893493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06B3DE-AFD2-4135-A3E3-D4A19796E064}"/>
              </a:ext>
            </a:extLst>
          </p:cNvPr>
          <p:cNvSpPr>
            <a:spLocks noGrp="1"/>
          </p:cNvSpPr>
          <p:nvPr>
            <p:ph type="sldNum" sz="quarter" idx="12"/>
          </p:nvPr>
        </p:nvSpPr>
        <p:spPr/>
        <p:txBody>
          <a:bodyPr/>
          <a:lstStyle/>
          <a:p>
            <a:fld id="{5ACD0CF0-90CC-9C41-A77B-2776398A8C8B}" type="slidenum">
              <a:rPr lang="en-US" smtClean="0"/>
              <a:pPr/>
              <a:t>7</a:t>
            </a:fld>
            <a:endParaRPr lang="en-US"/>
          </a:p>
        </p:txBody>
      </p:sp>
      <p:pic>
        <p:nvPicPr>
          <p:cNvPr id="6" name="Picture 5" descr="A picture containing text&#10;&#10;Description automatically generated">
            <a:extLst>
              <a:ext uri="{FF2B5EF4-FFF2-40B4-BE49-F238E27FC236}">
                <a16:creationId xmlns:a16="http://schemas.microsoft.com/office/drawing/2014/main" id="{77C10472-D418-410D-9968-4AF70ACF18B2}"/>
              </a:ext>
            </a:extLst>
          </p:cNvPr>
          <p:cNvPicPr>
            <a:picLocks noChangeAspect="1"/>
          </p:cNvPicPr>
          <p:nvPr/>
        </p:nvPicPr>
        <p:blipFill>
          <a:blip r:embed="rId2"/>
          <a:stretch>
            <a:fillRect/>
          </a:stretch>
        </p:blipFill>
        <p:spPr>
          <a:xfrm>
            <a:off x="1580621" y="2011679"/>
            <a:ext cx="9262757" cy="2131256"/>
          </a:xfrm>
          <a:prstGeom prst="rect">
            <a:avLst/>
          </a:prstGeom>
        </p:spPr>
      </p:pic>
      <p:sp>
        <p:nvSpPr>
          <p:cNvPr id="2" name="TextBox 1">
            <a:extLst>
              <a:ext uri="{FF2B5EF4-FFF2-40B4-BE49-F238E27FC236}">
                <a16:creationId xmlns:a16="http://schemas.microsoft.com/office/drawing/2014/main" id="{BA436941-5B4D-C959-BE4B-ACF8B56F9336}"/>
              </a:ext>
            </a:extLst>
          </p:cNvPr>
          <p:cNvSpPr txBox="1"/>
          <p:nvPr/>
        </p:nvSpPr>
        <p:spPr>
          <a:xfrm>
            <a:off x="1459424" y="838200"/>
            <a:ext cx="9525000" cy="1569660"/>
          </a:xfrm>
          <a:prstGeom prst="rect">
            <a:avLst/>
          </a:prstGeom>
          <a:noFill/>
        </p:spPr>
        <p:txBody>
          <a:bodyPr wrap="square" rtlCol="0">
            <a:spAutoFit/>
          </a:bodyPr>
          <a:lstStyle/>
          <a:p>
            <a:r>
              <a:rPr lang="en-US" sz="3200" dirty="0">
                <a:solidFill>
                  <a:schemeClr val="tx2">
                    <a:lumMod val="75000"/>
                  </a:schemeClr>
                </a:solidFill>
                <a:latin typeface="Times New Roman" panose="02020603050405020304" pitchFamily="18" charset="0"/>
                <a:cs typeface="Times New Roman" panose="02020603050405020304" pitchFamily="18" charset="0"/>
              </a:rPr>
              <a:t>Data == Our Current Knowledge to solve a problem</a:t>
            </a:r>
          </a:p>
          <a:p>
            <a:r>
              <a:rPr lang="en-US" sz="3200" dirty="0">
                <a:solidFill>
                  <a:schemeClr val="tx2">
                    <a:lumMod val="75000"/>
                  </a:schemeClr>
                </a:solidFill>
                <a:latin typeface="Times New Roman" panose="02020603050405020304" pitchFamily="18" charset="0"/>
                <a:cs typeface="Times New Roman" panose="02020603050405020304" pitchFamily="18" charset="0"/>
              </a:rPr>
              <a:t>Abstraction == A Mathematical/Computation Model</a:t>
            </a:r>
          </a:p>
          <a:p>
            <a:r>
              <a:rPr lang="en-US" sz="3200" dirty="0">
                <a:solidFill>
                  <a:schemeClr val="tx2">
                    <a:lumMod val="75000"/>
                  </a:schemeClr>
                </a:solidFill>
                <a:latin typeface="Times New Roman" panose="02020603050405020304" pitchFamily="18" charset="0"/>
                <a:cs typeface="Times New Roman" panose="02020603050405020304" pitchFamily="18" charset="0"/>
              </a:rPr>
              <a:t>Generalization == Prediction – Probability (0-100) </a:t>
            </a:r>
          </a:p>
        </p:txBody>
      </p:sp>
    </p:spTree>
    <p:extLst>
      <p:ext uri="{BB962C8B-B14F-4D97-AF65-F5344CB8AC3E}">
        <p14:creationId xmlns:p14="http://schemas.microsoft.com/office/powerpoint/2010/main" val="330779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25 E" pathEditMode="relative" ptsTypes="">
                                      <p:cBhvr>
                                        <p:cTn id="6" dur="2000" fill="hold"/>
                                        <p:tgtEl>
                                          <p:spTgt spid="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165"/>
        <p:cNvGrpSpPr/>
        <p:nvPr/>
      </p:nvGrpSpPr>
      <p:grpSpPr>
        <a:xfrm>
          <a:off x="0" y="0"/>
          <a:ext cx="0" cy="0"/>
          <a:chOff x="0" y="0"/>
          <a:chExt cx="0" cy="0"/>
        </a:xfrm>
      </p:grpSpPr>
      <p:sp>
        <p:nvSpPr>
          <p:cNvPr id="166" name="Google Shape;166;p28"/>
          <p:cNvSpPr txBox="1"/>
          <p:nvPr/>
        </p:nvSpPr>
        <p:spPr>
          <a:xfrm>
            <a:off x="1" y="6145876"/>
            <a:ext cx="12192000" cy="712043"/>
          </a:xfrm>
          <a:prstGeom prst="rect">
            <a:avLst/>
          </a:prstGeom>
          <a:gradFill>
            <a:gsLst>
              <a:gs pos="0">
                <a:srgbClr val="231C34"/>
              </a:gs>
              <a:gs pos="100000">
                <a:srgbClr val="737373"/>
              </a:gs>
            </a:gsLst>
            <a:lin ang="10800025" scaled="0"/>
          </a:gradFill>
          <a:ln>
            <a:noFill/>
          </a:ln>
        </p:spPr>
        <p:txBody>
          <a:bodyPr spcFirstLastPara="1" wrap="square" lIns="91433" tIns="45700" rIns="91433" bIns="45700" anchor="t" anchorCtr="0">
            <a:noAutofit/>
          </a:bodyPr>
          <a:lstStyle/>
          <a:p>
            <a:pPr>
              <a:spcBef>
                <a:spcPts val="0"/>
              </a:spcBef>
              <a:spcAft>
                <a:spcPts val="0"/>
              </a:spcAft>
            </a:pPr>
            <a:endParaRPr sz="1867">
              <a:solidFill>
                <a:schemeClr val="dk1"/>
              </a:solidFill>
              <a:latin typeface="Calibri"/>
              <a:ea typeface="Calibri"/>
              <a:cs typeface="Calibri"/>
              <a:sym typeface="Calibri"/>
            </a:endParaRPr>
          </a:p>
        </p:txBody>
      </p:sp>
      <p:pic>
        <p:nvPicPr>
          <p:cNvPr id="167" name="Google Shape;167;p28"/>
          <p:cNvPicPr preferRelativeResize="0"/>
          <p:nvPr/>
        </p:nvPicPr>
        <p:blipFill>
          <a:blip r:embed="rId3">
            <a:alphaModFix/>
          </a:blip>
          <a:stretch>
            <a:fillRect/>
          </a:stretch>
        </p:blipFill>
        <p:spPr>
          <a:xfrm>
            <a:off x="7745925" y="6072916"/>
            <a:ext cx="4218399" cy="783275"/>
          </a:xfrm>
          <a:prstGeom prst="rect">
            <a:avLst/>
          </a:prstGeom>
          <a:noFill/>
          <a:ln>
            <a:noFill/>
          </a:ln>
        </p:spPr>
      </p:pic>
      <p:sp>
        <p:nvSpPr>
          <p:cNvPr id="4" name="Google Shape;151;p26">
            <a:extLst>
              <a:ext uri="{FF2B5EF4-FFF2-40B4-BE49-F238E27FC236}">
                <a16:creationId xmlns:a16="http://schemas.microsoft.com/office/drawing/2014/main" id="{5211FBC9-83A6-4604-BDCA-8579A3A3F369}"/>
              </a:ext>
            </a:extLst>
          </p:cNvPr>
          <p:cNvSpPr txBox="1"/>
          <p:nvPr/>
        </p:nvSpPr>
        <p:spPr>
          <a:xfrm>
            <a:off x="732017" y="0"/>
            <a:ext cx="10618400" cy="5588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US" sz="2800" dirty="0">
                <a:solidFill>
                  <a:srgbClr val="002060"/>
                </a:solidFill>
                <a:latin typeface="Times New Roman" panose="02020603050405020304" pitchFamily="18" charset="0"/>
                <a:cs typeface="Times New Roman" panose="02020603050405020304" pitchFamily="18" charset="0"/>
                <a:sym typeface="Times New Roman"/>
              </a:rPr>
              <a:t>Methods to Enhance the Capability to Distrust: Democratization</a:t>
            </a:r>
            <a:endParaRPr sz="2800" dirty="0">
              <a:solidFill>
                <a:srgbClr val="002060"/>
              </a:solidFill>
              <a:latin typeface="Times New Roman" panose="02020603050405020304" pitchFamily="18" charset="0"/>
              <a:cs typeface="Times New Roman" panose="02020603050405020304" pitchFamily="18" charset="0"/>
              <a:sym typeface="Times New Roman"/>
            </a:endParaRPr>
          </a:p>
        </p:txBody>
      </p:sp>
      <p:sp>
        <p:nvSpPr>
          <p:cNvPr id="2" name="TextBox 1">
            <a:extLst>
              <a:ext uri="{FF2B5EF4-FFF2-40B4-BE49-F238E27FC236}">
                <a16:creationId xmlns:a16="http://schemas.microsoft.com/office/drawing/2014/main" id="{2278A8A6-F40C-433D-9B2F-B5F850C5770E}"/>
              </a:ext>
            </a:extLst>
          </p:cNvPr>
          <p:cNvSpPr txBox="1"/>
          <p:nvPr/>
        </p:nvSpPr>
        <p:spPr>
          <a:xfrm>
            <a:off x="118136" y="1018401"/>
            <a:ext cx="11328400" cy="3108543"/>
          </a:xfrm>
          <a:prstGeom prst="rect">
            <a:avLst/>
          </a:prstGeom>
          <a:noFill/>
        </p:spPr>
        <p:txBody>
          <a:bodyPr wrap="square" rtlCol="0">
            <a:spAutoFit/>
          </a:bodyPr>
          <a:lstStyle/>
          <a:p>
            <a:pPr lvl="1"/>
            <a:r>
              <a:rPr lang="en-US" sz="2800" dirty="0">
                <a:solidFill>
                  <a:srgbClr val="002060"/>
                </a:solidFill>
                <a:latin typeface="Times New Roman" panose="02020603050405020304" pitchFamily="18" charset="0"/>
                <a:cs typeface="Times New Roman" panose="02020603050405020304" pitchFamily="18" charset="0"/>
              </a:rPr>
              <a:t>Corporate investment in AI trust</a:t>
            </a:r>
          </a:p>
          <a:p>
            <a:pPr lvl="1"/>
            <a:endParaRPr lang="en-US" sz="2800" dirty="0">
              <a:solidFill>
                <a:srgbClr val="002060"/>
              </a:solidFill>
              <a:latin typeface="Times New Roman" panose="02020603050405020304" pitchFamily="18" charset="0"/>
              <a:cs typeface="Times New Roman" panose="02020603050405020304" pitchFamily="18" charset="0"/>
            </a:endParaRPr>
          </a:p>
          <a:p>
            <a:pPr marL="457189" lvl="2" indent="-457189" algn="ctr" defTabSz="914377">
              <a:buFont typeface="Wingdings" panose="05000000000000000000" pitchFamily="2" charset="2"/>
              <a:buChar char="v"/>
              <a:defRPr/>
            </a:pPr>
            <a:r>
              <a:rPr lang="en-US" sz="2800" dirty="0">
                <a:solidFill>
                  <a:srgbClr val="002060"/>
                </a:solidFill>
                <a:latin typeface="Times New Roman" panose="02020603050405020304" pitchFamily="18" charset="0"/>
                <a:cs typeface="Times New Roman" panose="02020603050405020304" pitchFamily="18" charset="0"/>
              </a:rPr>
              <a:t>CFO David </a:t>
            </a:r>
            <a:r>
              <a:rPr lang="en-US" sz="2800" dirty="0" err="1">
                <a:solidFill>
                  <a:srgbClr val="002060"/>
                </a:solidFill>
                <a:latin typeface="Times New Roman" panose="02020603050405020304" pitchFamily="18" charset="0"/>
                <a:cs typeface="Times New Roman" panose="02020603050405020304" pitchFamily="18" charset="0"/>
              </a:rPr>
              <a:t>Wehner</a:t>
            </a:r>
            <a:r>
              <a:rPr lang="en-US" sz="2800" dirty="0">
                <a:solidFill>
                  <a:srgbClr val="002060"/>
                </a:solidFill>
                <a:latin typeface="Times New Roman" panose="02020603050405020304" pitchFamily="18" charset="0"/>
                <a:cs typeface="Times New Roman" panose="02020603050405020304" pitchFamily="18" charset="0"/>
              </a:rPr>
              <a:t>: Facebook’s 2018 operating expenses may raise by 45 to 60 percent driven by significantly investment in building trust, such as employing larger numbers of humans to review posts and developing artificial intelligence systems to help them</a:t>
            </a:r>
          </a:p>
          <a:p>
            <a:pPr lvl="6"/>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28AAF25-DE56-46D0-8DE6-89EF1A214B42}"/>
              </a:ext>
            </a:extLst>
          </p:cNvPr>
          <p:cNvSpPr txBox="1"/>
          <p:nvPr/>
        </p:nvSpPr>
        <p:spPr>
          <a:xfrm>
            <a:off x="228600" y="5562600"/>
            <a:ext cx="9191297" cy="276999"/>
          </a:xfrm>
          <a:prstGeom prst="rect">
            <a:avLst/>
          </a:prstGeom>
          <a:noFill/>
        </p:spPr>
        <p:txBody>
          <a:bodyPr wrap="square" rtlCol="0">
            <a:spAutoFit/>
          </a:bodyPr>
          <a:lstStyle/>
          <a:p>
            <a:r>
              <a:rPr lang="en-US" sz="1200" dirty="0"/>
              <a:t>Trust in digital technology will be the internet’s next frontier, for 2018 and beyond, The Conversation, Bhaskar </a:t>
            </a:r>
            <a:r>
              <a:rPr lang="en-US" sz="1200" dirty="0" err="1"/>
              <a:t>Chakravoti</a:t>
            </a:r>
            <a:endParaRPr lang="en-US" sz="1200" dirty="0"/>
          </a:p>
        </p:txBody>
      </p:sp>
    </p:spTree>
    <p:extLst>
      <p:ext uri="{BB962C8B-B14F-4D97-AF65-F5344CB8AC3E}">
        <p14:creationId xmlns:p14="http://schemas.microsoft.com/office/powerpoint/2010/main" val="30693333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03F2C4-AE67-C2AF-8C20-7AE1BDFA362A}"/>
              </a:ext>
            </a:extLst>
          </p:cNvPr>
          <p:cNvSpPr>
            <a:spLocks noGrp="1"/>
          </p:cNvSpPr>
          <p:nvPr>
            <p:ph type="sldNum" sz="quarter" idx="12"/>
          </p:nvPr>
        </p:nvSpPr>
        <p:spPr/>
        <p:txBody>
          <a:bodyPr/>
          <a:lstStyle/>
          <a:p>
            <a:fld id="{5ACD0CF0-90CC-9C41-A77B-2776398A8C8B}" type="slidenum">
              <a:rPr lang="en-US" smtClean="0"/>
              <a:pPr/>
              <a:t>71</a:t>
            </a:fld>
            <a:endParaRPr lang="en-US"/>
          </a:p>
        </p:txBody>
      </p:sp>
      <p:sp>
        <p:nvSpPr>
          <p:cNvPr id="5" name="TextBox 4">
            <a:extLst>
              <a:ext uri="{FF2B5EF4-FFF2-40B4-BE49-F238E27FC236}">
                <a16:creationId xmlns:a16="http://schemas.microsoft.com/office/drawing/2014/main" id="{42DBA28C-0AB4-B131-9674-57F8F718AF51}"/>
              </a:ext>
            </a:extLst>
          </p:cNvPr>
          <p:cNvSpPr txBox="1"/>
          <p:nvPr/>
        </p:nvSpPr>
        <p:spPr>
          <a:xfrm>
            <a:off x="1219200" y="2438400"/>
            <a:ext cx="9372600" cy="646331"/>
          </a:xfrm>
          <a:prstGeom prst="rect">
            <a:avLst/>
          </a:prstGeom>
          <a:noFill/>
        </p:spPr>
        <p:txBody>
          <a:bodyPr wrap="square" rtlCol="0">
            <a:spAutoFit/>
          </a:bodyPr>
          <a:lstStyle/>
          <a:p>
            <a:pPr algn="ctr"/>
            <a:r>
              <a:rPr lang="en-US" sz="3600" dirty="0">
                <a:solidFill>
                  <a:schemeClr val="tx2">
                    <a:lumMod val="50000"/>
                  </a:schemeClr>
                </a:solidFill>
                <a:latin typeface="Times New Roman" panose="02020603050405020304" pitchFamily="18" charset="0"/>
                <a:cs typeface="Times New Roman" panose="02020603050405020304" pitchFamily="18" charset="0"/>
              </a:rPr>
              <a:t>Interpretable versus Explainable </a:t>
            </a:r>
          </a:p>
        </p:txBody>
      </p:sp>
      <p:sp>
        <p:nvSpPr>
          <p:cNvPr id="6" name="TextBox 5">
            <a:extLst>
              <a:ext uri="{FF2B5EF4-FFF2-40B4-BE49-F238E27FC236}">
                <a16:creationId xmlns:a16="http://schemas.microsoft.com/office/drawing/2014/main" id="{DF4F3F62-8273-D316-2C31-2DB55619AC46}"/>
              </a:ext>
            </a:extLst>
          </p:cNvPr>
          <p:cNvSpPr txBox="1"/>
          <p:nvPr/>
        </p:nvSpPr>
        <p:spPr>
          <a:xfrm>
            <a:off x="1295400" y="838200"/>
            <a:ext cx="9372600" cy="646331"/>
          </a:xfrm>
          <a:prstGeom prst="rect">
            <a:avLst/>
          </a:prstGeom>
          <a:noFill/>
        </p:spPr>
        <p:txBody>
          <a:bodyPr wrap="square" rtlCol="0">
            <a:spAutoFit/>
          </a:bodyPr>
          <a:lstStyle/>
          <a:p>
            <a:pPr algn="ctr"/>
            <a:r>
              <a:rPr lang="en-US" sz="3600" dirty="0">
                <a:solidFill>
                  <a:schemeClr val="tx2">
                    <a:lumMod val="50000"/>
                  </a:schemeClr>
                </a:solidFill>
                <a:latin typeface="Times New Roman" panose="02020603050405020304" pitchFamily="18" charset="0"/>
                <a:cs typeface="Times New Roman" panose="02020603050405020304" pitchFamily="18" charset="0"/>
              </a:rPr>
              <a:t>So How Do We Build Trust in AI?</a:t>
            </a:r>
          </a:p>
        </p:txBody>
      </p:sp>
    </p:spTree>
    <p:extLst>
      <p:ext uri="{BB962C8B-B14F-4D97-AF65-F5344CB8AC3E}">
        <p14:creationId xmlns:p14="http://schemas.microsoft.com/office/powerpoint/2010/main" val="22287391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8D1250-E8CD-0C75-0741-EE68C652EC9E}"/>
              </a:ext>
            </a:extLst>
          </p:cNvPr>
          <p:cNvSpPr>
            <a:spLocks noGrp="1"/>
          </p:cNvSpPr>
          <p:nvPr>
            <p:ph type="sldNum" sz="quarter" idx="12"/>
          </p:nvPr>
        </p:nvSpPr>
        <p:spPr/>
        <p:txBody>
          <a:bodyPr/>
          <a:lstStyle/>
          <a:p>
            <a:fld id="{5ACD0CF0-90CC-9C41-A77B-2776398A8C8B}" type="slidenum">
              <a:rPr lang="en-US" smtClean="0"/>
              <a:pPr/>
              <a:t>72</a:t>
            </a:fld>
            <a:endParaRPr lang="en-US"/>
          </a:p>
        </p:txBody>
      </p:sp>
      <p:pic>
        <p:nvPicPr>
          <p:cNvPr id="6" name="Picture 5">
            <a:extLst>
              <a:ext uri="{FF2B5EF4-FFF2-40B4-BE49-F238E27FC236}">
                <a16:creationId xmlns:a16="http://schemas.microsoft.com/office/drawing/2014/main" id="{34E5A908-8789-7C6D-3DA6-C24D6D9D19DD}"/>
              </a:ext>
            </a:extLst>
          </p:cNvPr>
          <p:cNvPicPr>
            <a:picLocks noChangeAspect="1"/>
          </p:cNvPicPr>
          <p:nvPr/>
        </p:nvPicPr>
        <p:blipFill>
          <a:blip r:embed="rId2"/>
          <a:stretch>
            <a:fillRect/>
          </a:stretch>
        </p:blipFill>
        <p:spPr>
          <a:xfrm>
            <a:off x="207870" y="0"/>
            <a:ext cx="11609562" cy="4908653"/>
          </a:xfrm>
          <a:prstGeom prst="rect">
            <a:avLst/>
          </a:prstGeom>
        </p:spPr>
      </p:pic>
      <p:sp>
        <p:nvSpPr>
          <p:cNvPr id="7" name="Rectangle 6">
            <a:extLst>
              <a:ext uri="{FF2B5EF4-FFF2-40B4-BE49-F238E27FC236}">
                <a16:creationId xmlns:a16="http://schemas.microsoft.com/office/drawing/2014/main" id="{5EEF0DD2-4E8A-E488-601D-7CCE2CF072B7}"/>
              </a:ext>
            </a:extLst>
          </p:cNvPr>
          <p:cNvSpPr/>
          <p:nvPr/>
        </p:nvSpPr>
        <p:spPr>
          <a:xfrm>
            <a:off x="7010400" y="3276600"/>
            <a:ext cx="609600" cy="3048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6958FB-3076-8F92-CF53-5E7B97B85856}"/>
              </a:ext>
            </a:extLst>
          </p:cNvPr>
          <p:cNvSpPr/>
          <p:nvPr/>
        </p:nvSpPr>
        <p:spPr>
          <a:xfrm>
            <a:off x="4267200" y="3581400"/>
            <a:ext cx="1905000" cy="21486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23BD4CA-44C1-7D49-7F42-B993164A9A8C}"/>
              </a:ext>
            </a:extLst>
          </p:cNvPr>
          <p:cNvSpPr/>
          <p:nvPr/>
        </p:nvSpPr>
        <p:spPr>
          <a:xfrm>
            <a:off x="8763000" y="3847060"/>
            <a:ext cx="2438400" cy="2423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4B4A2B1-4FA9-BCDB-8D83-17DA26895A7A}"/>
              </a:ext>
            </a:extLst>
          </p:cNvPr>
          <p:cNvSpPr/>
          <p:nvPr/>
        </p:nvSpPr>
        <p:spPr>
          <a:xfrm>
            <a:off x="762000" y="4089400"/>
            <a:ext cx="1447800" cy="2423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918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8D1250-E8CD-0C75-0741-EE68C652EC9E}"/>
              </a:ext>
            </a:extLst>
          </p:cNvPr>
          <p:cNvSpPr>
            <a:spLocks noGrp="1"/>
          </p:cNvSpPr>
          <p:nvPr>
            <p:ph type="sldNum" sz="quarter" idx="12"/>
          </p:nvPr>
        </p:nvSpPr>
        <p:spPr/>
        <p:txBody>
          <a:bodyPr/>
          <a:lstStyle/>
          <a:p>
            <a:fld id="{5ACD0CF0-90CC-9C41-A77B-2776398A8C8B}" type="slidenum">
              <a:rPr lang="en-US" smtClean="0"/>
              <a:pPr/>
              <a:t>73</a:t>
            </a:fld>
            <a:endParaRPr lang="en-US"/>
          </a:p>
        </p:txBody>
      </p:sp>
      <p:pic>
        <p:nvPicPr>
          <p:cNvPr id="3" name="Picture 2">
            <a:extLst>
              <a:ext uri="{FF2B5EF4-FFF2-40B4-BE49-F238E27FC236}">
                <a16:creationId xmlns:a16="http://schemas.microsoft.com/office/drawing/2014/main" id="{E42CDDE2-1C16-6E95-5ABE-BF9B597C6AD6}"/>
              </a:ext>
            </a:extLst>
          </p:cNvPr>
          <p:cNvPicPr>
            <a:picLocks noChangeAspect="1"/>
          </p:cNvPicPr>
          <p:nvPr/>
        </p:nvPicPr>
        <p:blipFill>
          <a:blip r:embed="rId2"/>
          <a:stretch>
            <a:fillRect/>
          </a:stretch>
        </p:blipFill>
        <p:spPr>
          <a:xfrm>
            <a:off x="118077" y="838200"/>
            <a:ext cx="10778524" cy="1606765"/>
          </a:xfrm>
          <a:prstGeom prst="rect">
            <a:avLst/>
          </a:prstGeom>
        </p:spPr>
      </p:pic>
      <p:sp>
        <p:nvSpPr>
          <p:cNvPr id="10" name="Rectangle 9">
            <a:extLst>
              <a:ext uri="{FF2B5EF4-FFF2-40B4-BE49-F238E27FC236}">
                <a16:creationId xmlns:a16="http://schemas.microsoft.com/office/drawing/2014/main" id="{34B4A2B1-4FA9-BCDB-8D83-17DA26895A7A}"/>
              </a:ext>
            </a:extLst>
          </p:cNvPr>
          <p:cNvSpPr/>
          <p:nvPr/>
        </p:nvSpPr>
        <p:spPr>
          <a:xfrm>
            <a:off x="4038600" y="1401580"/>
            <a:ext cx="2209800" cy="4572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4B4B78B-D4A8-232F-144D-7924B3AB60FC}"/>
              </a:ext>
            </a:extLst>
          </p:cNvPr>
          <p:cNvSpPr/>
          <p:nvPr/>
        </p:nvSpPr>
        <p:spPr>
          <a:xfrm>
            <a:off x="381000" y="1401580"/>
            <a:ext cx="1752600" cy="4572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DDE4C0D-5CA3-9C07-EDAE-5275A075093E}"/>
              </a:ext>
            </a:extLst>
          </p:cNvPr>
          <p:cNvSpPr txBox="1"/>
          <p:nvPr/>
        </p:nvSpPr>
        <p:spPr>
          <a:xfrm>
            <a:off x="762000" y="5059367"/>
            <a:ext cx="10668000" cy="646331"/>
          </a:xfrm>
          <a:prstGeom prst="rect">
            <a:avLst/>
          </a:prstGeom>
          <a:noFill/>
        </p:spPr>
        <p:txBody>
          <a:bodyPr wrap="square" rtlCol="0">
            <a:spAutoFit/>
          </a:bodyPr>
          <a:lstStyle/>
          <a:p>
            <a:r>
              <a:rPr lang="en-US" dirty="0">
                <a:effectLst/>
                <a:latin typeface="Times New Roman" panose="02020603050405020304" pitchFamily="18" charset="0"/>
              </a:rPr>
              <a:t>Finale Doshi-Velez and Been Kim, “Towards a Rigorous Science of Interpretable Machine Learning,” arXiv:1702.08608, 2017, https://arxiv.org/pdf/1702.08608.pdf.</a:t>
            </a:r>
            <a:endParaRPr lang="en-US" dirty="0"/>
          </a:p>
        </p:txBody>
      </p:sp>
      <p:sp>
        <p:nvSpPr>
          <p:cNvPr id="2" name="Rectangle 1">
            <a:extLst>
              <a:ext uri="{FF2B5EF4-FFF2-40B4-BE49-F238E27FC236}">
                <a16:creationId xmlns:a16="http://schemas.microsoft.com/office/drawing/2014/main" id="{CE707197-E02C-BD40-704B-D8949810015F}"/>
              </a:ext>
            </a:extLst>
          </p:cNvPr>
          <p:cNvSpPr/>
          <p:nvPr/>
        </p:nvSpPr>
        <p:spPr>
          <a:xfrm>
            <a:off x="3581400" y="1964960"/>
            <a:ext cx="1981200" cy="3972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77A3DE9-40EA-A9E2-53F2-479ECC0454D2}"/>
              </a:ext>
            </a:extLst>
          </p:cNvPr>
          <p:cNvSpPr txBox="1"/>
          <p:nvPr/>
        </p:nvSpPr>
        <p:spPr>
          <a:xfrm>
            <a:off x="1828800" y="3084477"/>
            <a:ext cx="8382000" cy="400110"/>
          </a:xfrm>
          <a:prstGeom prst="rect">
            <a:avLst/>
          </a:prstGeom>
          <a:noFill/>
        </p:spPr>
        <p:txBody>
          <a:bodyPr wrap="square" rtlCol="0">
            <a:spAutoFit/>
          </a:bodyPr>
          <a:lstStyle/>
          <a:p>
            <a:r>
              <a:rPr lang="en-US" sz="2000" dirty="0"/>
              <a:t>Here auxiliary criteria might mean, non-discrimination or safety in some form.</a:t>
            </a:r>
          </a:p>
        </p:txBody>
      </p:sp>
    </p:spTree>
    <p:extLst>
      <p:ext uri="{BB962C8B-B14F-4D97-AF65-F5344CB8AC3E}">
        <p14:creationId xmlns:p14="http://schemas.microsoft.com/office/powerpoint/2010/main" val="188237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F3C73F-6F93-F37B-CBC3-3A553178DC8E}"/>
              </a:ext>
            </a:extLst>
          </p:cNvPr>
          <p:cNvSpPr>
            <a:spLocks noGrp="1"/>
          </p:cNvSpPr>
          <p:nvPr>
            <p:ph type="sldNum" sz="quarter" idx="12"/>
          </p:nvPr>
        </p:nvSpPr>
        <p:spPr/>
        <p:txBody>
          <a:bodyPr/>
          <a:lstStyle/>
          <a:p>
            <a:fld id="{5ACD0CF0-90CC-9C41-A77B-2776398A8C8B}" type="slidenum">
              <a:rPr lang="en-US" smtClean="0"/>
              <a:pPr/>
              <a:t>74</a:t>
            </a:fld>
            <a:endParaRPr lang="en-US"/>
          </a:p>
        </p:txBody>
      </p:sp>
      <p:pic>
        <p:nvPicPr>
          <p:cNvPr id="6" name="Picture 5">
            <a:extLst>
              <a:ext uri="{FF2B5EF4-FFF2-40B4-BE49-F238E27FC236}">
                <a16:creationId xmlns:a16="http://schemas.microsoft.com/office/drawing/2014/main" id="{182D73C4-F286-9E46-51B7-96A214422EB1}"/>
              </a:ext>
            </a:extLst>
          </p:cNvPr>
          <p:cNvPicPr>
            <a:picLocks noChangeAspect="1"/>
          </p:cNvPicPr>
          <p:nvPr/>
        </p:nvPicPr>
        <p:blipFill>
          <a:blip r:embed="rId3"/>
          <a:stretch>
            <a:fillRect/>
          </a:stretch>
        </p:blipFill>
        <p:spPr>
          <a:xfrm>
            <a:off x="914400" y="179882"/>
            <a:ext cx="9982200" cy="4892677"/>
          </a:xfrm>
          <a:prstGeom prst="rect">
            <a:avLst/>
          </a:prstGeom>
        </p:spPr>
      </p:pic>
      <p:sp>
        <p:nvSpPr>
          <p:cNvPr id="7" name="Rectangle 6">
            <a:extLst>
              <a:ext uri="{FF2B5EF4-FFF2-40B4-BE49-F238E27FC236}">
                <a16:creationId xmlns:a16="http://schemas.microsoft.com/office/drawing/2014/main" id="{411CD1A1-586D-DFCC-B75C-7C05A20A6FA9}"/>
              </a:ext>
            </a:extLst>
          </p:cNvPr>
          <p:cNvSpPr/>
          <p:nvPr/>
        </p:nvSpPr>
        <p:spPr>
          <a:xfrm>
            <a:off x="8839200" y="251085"/>
            <a:ext cx="1905000" cy="3810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66124D6-D11A-079D-BFEA-9CCAF7990FEF}"/>
              </a:ext>
            </a:extLst>
          </p:cNvPr>
          <p:cNvSpPr/>
          <p:nvPr/>
        </p:nvSpPr>
        <p:spPr>
          <a:xfrm>
            <a:off x="9525811" y="1096417"/>
            <a:ext cx="1370789" cy="3513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60E796E-6F99-2AE1-74F1-9E30C747EF8F}"/>
              </a:ext>
            </a:extLst>
          </p:cNvPr>
          <p:cNvSpPr/>
          <p:nvPr/>
        </p:nvSpPr>
        <p:spPr>
          <a:xfrm>
            <a:off x="6781801" y="1508647"/>
            <a:ext cx="838200" cy="3513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90D389-D848-B049-D471-D5A89135BE2C}"/>
              </a:ext>
            </a:extLst>
          </p:cNvPr>
          <p:cNvSpPr/>
          <p:nvPr/>
        </p:nvSpPr>
        <p:spPr>
          <a:xfrm>
            <a:off x="3733800" y="1905000"/>
            <a:ext cx="1066800" cy="3513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4C0AE2-86ED-B799-0A84-D8BE26D7B539}"/>
              </a:ext>
            </a:extLst>
          </p:cNvPr>
          <p:cNvSpPr/>
          <p:nvPr/>
        </p:nvSpPr>
        <p:spPr>
          <a:xfrm>
            <a:off x="7751163" y="3104655"/>
            <a:ext cx="1325567" cy="3513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63BFA3-9AA5-B40F-B16D-C250E76425E1}"/>
              </a:ext>
            </a:extLst>
          </p:cNvPr>
          <p:cNvSpPr/>
          <p:nvPr/>
        </p:nvSpPr>
        <p:spPr>
          <a:xfrm>
            <a:off x="2058651" y="4721176"/>
            <a:ext cx="1217950" cy="3513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A3C3F20-5758-C022-F551-72108ACDAF47}"/>
              </a:ext>
            </a:extLst>
          </p:cNvPr>
          <p:cNvSpPr txBox="1"/>
          <p:nvPr/>
        </p:nvSpPr>
        <p:spPr>
          <a:xfrm>
            <a:off x="1301021" y="5238235"/>
            <a:ext cx="9144811" cy="646331"/>
          </a:xfrm>
          <a:prstGeom prst="rect">
            <a:avLst/>
          </a:prstGeom>
          <a:noFill/>
        </p:spPr>
        <p:txBody>
          <a:bodyPr wrap="square" rtlCol="0">
            <a:spAutoFit/>
          </a:bodyPr>
          <a:lstStyle/>
          <a:p>
            <a:r>
              <a:rPr lang="en-US" dirty="0">
                <a:effectLst/>
                <a:latin typeface="Times New Roman" panose="02020603050405020304" pitchFamily="18" charset="0"/>
              </a:rPr>
              <a:t>Leilani H. Gilpin et al., “Explaining Explanations: An Approach to Evaluating Inter‐</a:t>
            </a:r>
            <a:br>
              <a:rPr lang="en-US" dirty="0"/>
            </a:br>
            <a:r>
              <a:rPr lang="en-US" dirty="0" err="1">
                <a:effectLst/>
                <a:latin typeface="Times New Roman" panose="02020603050405020304" pitchFamily="18" charset="0"/>
              </a:rPr>
              <a:t>pretability</a:t>
            </a:r>
            <a:r>
              <a:rPr lang="en-US" dirty="0">
                <a:effectLst/>
                <a:latin typeface="Times New Roman" panose="02020603050405020304" pitchFamily="18" charset="0"/>
              </a:rPr>
              <a:t> of Machine Learning,” arXiv:1806.00069, 2018, https://arxiv.org/pdf/1806.00069.pdf.</a:t>
            </a:r>
            <a:endParaRPr lang="en-US" dirty="0"/>
          </a:p>
        </p:txBody>
      </p:sp>
      <p:sp>
        <p:nvSpPr>
          <p:cNvPr id="14" name="Rectangle 13">
            <a:extLst>
              <a:ext uri="{FF2B5EF4-FFF2-40B4-BE49-F238E27FC236}">
                <a16:creationId xmlns:a16="http://schemas.microsoft.com/office/drawing/2014/main" id="{DB37C190-CF39-D8B5-52D3-47E5EBE989E0}"/>
              </a:ext>
            </a:extLst>
          </p:cNvPr>
          <p:cNvSpPr/>
          <p:nvPr/>
        </p:nvSpPr>
        <p:spPr>
          <a:xfrm>
            <a:off x="1371600" y="2730787"/>
            <a:ext cx="1524000" cy="3513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895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0431B-6E11-AF4C-86F5-4D6BCB400522}"/>
              </a:ext>
            </a:extLst>
          </p:cNvPr>
          <p:cNvSpPr>
            <a:spLocks noGrp="1"/>
          </p:cNvSpPr>
          <p:nvPr>
            <p:ph type="title"/>
          </p:nvPr>
        </p:nvSpPr>
        <p:spPr>
          <a:xfrm>
            <a:off x="533400" y="142769"/>
            <a:ext cx="10515600" cy="457200"/>
          </a:xfrm>
        </p:spPr>
        <p:txBody>
          <a:bodyPr>
            <a:normAutofit/>
          </a:bodyPr>
          <a:lstStyle/>
          <a:p>
            <a:r>
              <a:rPr lang="en-US" sz="2400" dirty="0">
                <a:solidFill>
                  <a:schemeClr val="bg2">
                    <a:lumMod val="10000"/>
                  </a:schemeClr>
                </a:solidFill>
              </a:rPr>
              <a:t>Completeness </a:t>
            </a:r>
          </a:p>
        </p:txBody>
      </p:sp>
      <p:sp>
        <p:nvSpPr>
          <p:cNvPr id="4" name="Slide Number Placeholder 3">
            <a:extLst>
              <a:ext uri="{FF2B5EF4-FFF2-40B4-BE49-F238E27FC236}">
                <a16:creationId xmlns:a16="http://schemas.microsoft.com/office/drawing/2014/main" id="{AB3F1D9C-EB78-A453-6285-40E92902D735}"/>
              </a:ext>
            </a:extLst>
          </p:cNvPr>
          <p:cNvSpPr>
            <a:spLocks noGrp="1"/>
          </p:cNvSpPr>
          <p:nvPr>
            <p:ph type="sldNum" sz="quarter" idx="12"/>
          </p:nvPr>
        </p:nvSpPr>
        <p:spPr/>
        <p:txBody>
          <a:bodyPr/>
          <a:lstStyle/>
          <a:p>
            <a:fld id="{5ACD0CF0-90CC-9C41-A77B-2776398A8C8B}" type="slidenum">
              <a:rPr lang="en-US" smtClean="0"/>
              <a:pPr/>
              <a:t>75</a:t>
            </a:fld>
            <a:endParaRPr lang="en-US"/>
          </a:p>
        </p:txBody>
      </p:sp>
      <p:pic>
        <p:nvPicPr>
          <p:cNvPr id="6" name="Picture 5">
            <a:extLst>
              <a:ext uri="{FF2B5EF4-FFF2-40B4-BE49-F238E27FC236}">
                <a16:creationId xmlns:a16="http://schemas.microsoft.com/office/drawing/2014/main" id="{0DBE2A3E-9BE3-7132-7621-8F8124FD1EC6}"/>
              </a:ext>
            </a:extLst>
          </p:cNvPr>
          <p:cNvPicPr>
            <a:picLocks noChangeAspect="1"/>
          </p:cNvPicPr>
          <p:nvPr/>
        </p:nvPicPr>
        <p:blipFill>
          <a:blip r:embed="rId2"/>
          <a:stretch>
            <a:fillRect/>
          </a:stretch>
        </p:blipFill>
        <p:spPr>
          <a:xfrm>
            <a:off x="1295400" y="822658"/>
            <a:ext cx="9441525" cy="3143294"/>
          </a:xfrm>
          <a:prstGeom prst="rect">
            <a:avLst/>
          </a:prstGeom>
        </p:spPr>
      </p:pic>
      <p:sp>
        <p:nvSpPr>
          <p:cNvPr id="7" name="Rectangle 6">
            <a:extLst>
              <a:ext uri="{FF2B5EF4-FFF2-40B4-BE49-F238E27FC236}">
                <a16:creationId xmlns:a16="http://schemas.microsoft.com/office/drawing/2014/main" id="{76E4C772-9B06-D04A-8CB5-503C8EDF2338}"/>
              </a:ext>
            </a:extLst>
          </p:cNvPr>
          <p:cNvSpPr/>
          <p:nvPr/>
        </p:nvSpPr>
        <p:spPr>
          <a:xfrm>
            <a:off x="9525000" y="3156757"/>
            <a:ext cx="1524000" cy="3513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FDD30D2-A4CF-749D-C744-121419AADE96}"/>
              </a:ext>
            </a:extLst>
          </p:cNvPr>
          <p:cNvSpPr/>
          <p:nvPr/>
        </p:nvSpPr>
        <p:spPr>
          <a:xfrm>
            <a:off x="1149245" y="3577094"/>
            <a:ext cx="1371600" cy="3513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D08DF27-5C7C-0AD2-15EE-CC7B6382A6B7}"/>
              </a:ext>
            </a:extLst>
          </p:cNvPr>
          <p:cNvSpPr txBox="1"/>
          <p:nvPr/>
        </p:nvSpPr>
        <p:spPr>
          <a:xfrm>
            <a:off x="1301021" y="5238235"/>
            <a:ext cx="9144811" cy="646331"/>
          </a:xfrm>
          <a:prstGeom prst="rect">
            <a:avLst/>
          </a:prstGeom>
          <a:noFill/>
        </p:spPr>
        <p:txBody>
          <a:bodyPr wrap="square" rtlCol="0">
            <a:spAutoFit/>
          </a:bodyPr>
          <a:lstStyle/>
          <a:p>
            <a:r>
              <a:rPr lang="en-US" dirty="0">
                <a:effectLst/>
                <a:latin typeface="Times New Roman" panose="02020603050405020304" pitchFamily="18" charset="0"/>
              </a:rPr>
              <a:t>Leilani H. Gilpin et al., “Explaining Explanations: An Approach to Evaluating Inter‐</a:t>
            </a:r>
            <a:br>
              <a:rPr lang="en-US" dirty="0"/>
            </a:br>
            <a:r>
              <a:rPr lang="en-US" dirty="0" err="1">
                <a:effectLst/>
                <a:latin typeface="Times New Roman" panose="02020603050405020304" pitchFamily="18" charset="0"/>
              </a:rPr>
              <a:t>pretability</a:t>
            </a:r>
            <a:r>
              <a:rPr lang="en-US" dirty="0">
                <a:effectLst/>
                <a:latin typeface="Times New Roman" panose="02020603050405020304" pitchFamily="18" charset="0"/>
              </a:rPr>
              <a:t> of Machine Learning,” arXiv:1806.00069, 2018, https://arxiv.org/pdf/1806.00069.pdf.</a:t>
            </a:r>
            <a:endParaRPr lang="en-US" dirty="0"/>
          </a:p>
        </p:txBody>
      </p:sp>
    </p:spTree>
    <p:extLst>
      <p:ext uri="{BB962C8B-B14F-4D97-AF65-F5344CB8AC3E}">
        <p14:creationId xmlns:p14="http://schemas.microsoft.com/office/powerpoint/2010/main" val="28730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B80B3D-8030-F7BC-2D04-B94E20CF1ED4}"/>
              </a:ext>
            </a:extLst>
          </p:cNvPr>
          <p:cNvSpPr>
            <a:spLocks noGrp="1"/>
          </p:cNvSpPr>
          <p:nvPr>
            <p:ph type="sldNum" sz="quarter" idx="12"/>
          </p:nvPr>
        </p:nvSpPr>
        <p:spPr/>
        <p:txBody>
          <a:bodyPr/>
          <a:lstStyle/>
          <a:p>
            <a:fld id="{5ACD0CF0-90CC-9C41-A77B-2776398A8C8B}" type="slidenum">
              <a:rPr lang="en-US" smtClean="0"/>
              <a:pPr/>
              <a:t>76</a:t>
            </a:fld>
            <a:endParaRPr lang="en-US"/>
          </a:p>
        </p:txBody>
      </p:sp>
      <p:sp>
        <p:nvSpPr>
          <p:cNvPr id="5" name="Rectangle 4">
            <a:extLst>
              <a:ext uri="{FF2B5EF4-FFF2-40B4-BE49-F238E27FC236}">
                <a16:creationId xmlns:a16="http://schemas.microsoft.com/office/drawing/2014/main" id="{55664546-BDB5-CC51-67AE-7F4ECC97245D}"/>
              </a:ext>
            </a:extLst>
          </p:cNvPr>
          <p:cNvSpPr/>
          <p:nvPr/>
        </p:nvSpPr>
        <p:spPr>
          <a:xfrm>
            <a:off x="2286000" y="381000"/>
            <a:ext cx="29718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Interpretable</a:t>
            </a:r>
          </a:p>
        </p:txBody>
      </p:sp>
      <p:sp>
        <p:nvSpPr>
          <p:cNvPr id="15" name="Rectangle 14">
            <a:extLst>
              <a:ext uri="{FF2B5EF4-FFF2-40B4-BE49-F238E27FC236}">
                <a16:creationId xmlns:a16="http://schemas.microsoft.com/office/drawing/2014/main" id="{01511EBE-E8D3-CF6A-F656-B532AB57F921}"/>
              </a:ext>
            </a:extLst>
          </p:cNvPr>
          <p:cNvSpPr/>
          <p:nvPr/>
        </p:nvSpPr>
        <p:spPr>
          <a:xfrm>
            <a:off x="2286000" y="2286000"/>
            <a:ext cx="2971800"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Explainable (Usually Post Hoc)</a:t>
            </a:r>
          </a:p>
        </p:txBody>
      </p:sp>
      <p:sp>
        <p:nvSpPr>
          <p:cNvPr id="16" name="Rectangle 15">
            <a:extLst>
              <a:ext uri="{FF2B5EF4-FFF2-40B4-BE49-F238E27FC236}">
                <a16:creationId xmlns:a16="http://schemas.microsoft.com/office/drawing/2014/main" id="{1697182E-598D-0C31-57D3-55B5E5F5A2F1}"/>
              </a:ext>
            </a:extLst>
          </p:cNvPr>
          <p:cNvSpPr/>
          <p:nvPr/>
        </p:nvSpPr>
        <p:spPr>
          <a:xfrm>
            <a:off x="6934200" y="294182"/>
            <a:ext cx="3429000" cy="1316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Complexity Constrained Explainable by Design</a:t>
            </a:r>
          </a:p>
        </p:txBody>
      </p:sp>
      <p:sp>
        <p:nvSpPr>
          <p:cNvPr id="2" name="Equals 1">
            <a:extLst>
              <a:ext uri="{FF2B5EF4-FFF2-40B4-BE49-F238E27FC236}">
                <a16:creationId xmlns:a16="http://schemas.microsoft.com/office/drawing/2014/main" id="{9C0DF9B8-8E1D-13C0-5CF8-A01AB9FDD80D}"/>
              </a:ext>
            </a:extLst>
          </p:cNvPr>
          <p:cNvSpPr/>
          <p:nvPr/>
        </p:nvSpPr>
        <p:spPr>
          <a:xfrm>
            <a:off x="5715000" y="762000"/>
            <a:ext cx="762000" cy="3810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Equals 2">
            <a:extLst>
              <a:ext uri="{FF2B5EF4-FFF2-40B4-BE49-F238E27FC236}">
                <a16:creationId xmlns:a16="http://schemas.microsoft.com/office/drawing/2014/main" id="{93C84EE2-01AB-1325-4CCF-1BA9E1C41D8D}"/>
              </a:ext>
            </a:extLst>
          </p:cNvPr>
          <p:cNvSpPr/>
          <p:nvPr/>
        </p:nvSpPr>
        <p:spPr>
          <a:xfrm>
            <a:off x="5746898" y="2695664"/>
            <a:ext cx="762000" cy="3810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a:extLst>
              <a:ext uri="{FF2B5EF4-FFF2-40B4-BE49-F238E27FC236}">
                <a16:creationId xmlns:a16="http://schemas.microsoft.com/office/drawing/2014/main" id="{9745CF81-984F-141C-A735-F9A8389F9B25}"/>
              </a:ext>
            </a:extLst>
          </p:cNvPr>
          <p:cNvSpPr/>
          <p:nvPr/>
        </p:nvSpPr>
        <p:spPr>
          <a:xfrm>
            <a:off x="6934200" y="2227846"/>
            <a:ext cx="3429000" cy="1316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Defined by original complexity of the model</a:t>
            </a:r>
          </a:p>
        </p:txBody>
      </p:sp>
      <p:sp>
        <p:nvSpPr>
          <p:cNvPr id="9" name="TextBox 8">
            <a:extLst>
              <a:ext uri="{FF2B5EF4-FFF2-40B4-BE49-F238E27FC236}">
                <a16:creationId xmlns:a16="http://schemas.microsoft.com/office/drawing/2014/main" id="{4E89A9DE-275A-C54C-446D-45DC7104C2C1}"/>
              </a:ext>
            </a:extLst>
          </p:cNvPr>
          <p:cNvSpPr txBox="1"/>
          <p:nvPr/>
        </p:nvSpPr>
        <p:spPr>
          <a:xfrm>
            <a:off x="990600" y="4161510"/>
            <a:ext cx="8839200" cy="1200329"/>
          </a:xfrm>
          <a:prstGeom prst="rect">
            <a:avLst/>
          </a:prstGeom>
          <a:noFill/>
        </p:spPr>
        <p:txBody>
          <a:bodyPr wrap="square" rtlCol="0">
            <a:spAutoFit/>
          </a:bodyPr>
          <a:lstStyle/>
          <a:p>
            <a:pPr algn="ctr"/>
            <a:r>
              <a:rPr lang="en-US" sz="2400" dirty="0"/>
              <a:t>NIST - definitions from 2021 - National Institute of Science Technology - link their definitions to cognitive theory: </a:t>
            </a:r>
            <a:r>
              <a:rPr lang="en-US" sz="2400" dirty="0">
                <a:hlinkClick r:id="rId2"/>
              </a:rPr>
              <a:t>Four Principles of Explainable AI</a:t>
            </a:r>
            <a:endParaRPr lang="en-US" sz="2400" dirty="0"/>
          </a:p>
        </p:txBody>
      </p:sp>
    </p:spTree>
    <p:extLst>
      <p:ext uri="{BB962C8B-B14F-4D97-AF65-F5344CB8AC3E}">
        <p14:creationId xmlns:p14="http://schemas.microsoft.com/office/powerpoint/2010/main" val="32155284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D9403-A515-FDD7-9B51-9E334A9F706E}"/>
              </a:ext>
            </a:extLst>
          </p:cNvPr>
          <p:cNvSpPr>
            <a:spLocks noGrp="1"/>
          </p:cNvSpPr>
          <p:nvPr>
            <p:ph type="title"/>
          </p:nvPr>
        </p:nvSpPr>
        <p:spPr>
          <a:xfrm>
            <a:off x="762000" y="45720"/>
            <a:ext cx="10515600" cy="731520"/>
          </a:xfrm>
        </p:spPr>
        <p:txBody>
          <a:bodyPr>
            <a:normAutofit/>
          </a:bodyPr>
          <a:lstStyle/>
          <a:p>
            <a:r>
              <a:rPr lang="en-US" sz="2800" dirty="0"/>
              <a:t>NIST Four Criteria for “Explainable”</a:t>
            </a:r>
          </a:p>
        </p:txBody>
      </p:sp>
      <p:sp>
        <p:nvSpPr>
          <p:cNvPr id="4" name="Slide Number Placeholder 3">
            <a:extLst>
              <a:ext uri="{FF2B5EF4-FFF2-40B4-BE49-F238E27FC236}">
                <a16:creationId xmlns:a16="http://schemas.microsoft.com/office/drawing/2014/main" id="{73AB69E8-E918-22F5-0D15-ED3E120959CD}"/>
              </a:ext>
            </a:extLst>
          </p:cNvPr>
          <p:cNvSpPr>
            <a:spLocks noGrp="1"/>
          </p:cNvSpPr>
          <p:nvPr>
            <p:ph type="sldNum" sz="quarter" idx="12"/>
          </p:nvPr>
        </p:nvSpPr>
        <p:spPr/>
        <p:txBody>
          <a:bodyPr/>
          <a:lstStyle/>
          <a:p>
            <a:fld id="{5ACD0CF0-90CC-9C41-A77B-2776398A8C8B}" type="slidenum">
              <a:rPr lang="en-US" smtClean="0"/>
              <a:pPr/>
              <a:t>77</a:t>
            </a:fld>
            <a:endParaRPr lang="en-US"/>
          </a:p>
        </p:txBody>
      </p:sp>
      <p:sp>
        <p:nvSpPr>
          <p:cNvPr id="5" name="TextBox 4">
            <a:extLst>
              <a:ext uri="{FF2B5EF4-FFF2-40B4-BE49-F238E27FC236}">
                <a16:creationId xmlns:a16="http://schemas.microsoft.com/office/drawing/2014/main" id="{41F8A343-7787-830F-5234-B4ACB4D32DF9}"/>
              </a:ext>
            </a:extLst>
          </p:cNvPr>
          <p:cNvSpPr txBox="1"/>
          <p:nvPr/>
        </p:nvSpPr>
        <p:spPr>
          <a:xfrm>
            <a:off x="381000" y="609600"/>
            <a:ext cx="11049000" cy="5262979"/>
          </a:xfrm>
          <a:prstGeom prst="rect">
            <a:avLst/>
          </a:prstGeom>
          <a:noFill/>
        </p:spPr>
        <p:txBody>
          <a:bodyPr wrap="square" rtlCol="0">
            <a:spAutoFit/>
          </a:bodyPr>
          <a:lstStyle/>
          <a:p>
            <a:r>
              <a:rPr lang="en-US" sz="2800" dirty="0">
                <a:solidFill>
                  <a:schemeClr val="tx2"/>
                </a:solidFill>
                <a:effectLst/>
                <a:latin typeface="Times New Roman" panose="02020603050405020304" pitchFamily="18" charset="0"/>
                <a:cs typeface="Times New Roman" panose="02020603050405020304" pitchFamily="18" charset="0"/>
              </a:rPr>
              <a:t>1. Explanation: Systems deliver accompanying evidence or reason(s) for all outputs.</a:t>
            </a:r>
            <a:br>
              <a:rPr lang="en-US" sz="2800" dirty="0">
                <a:solidFill>
                  <a:schemeClr val="tx2"/>
                </a:solidFill>
                <a:latin typeface="Times New Roman" panose="02020603050405020304" pitchFamily="18" charset="0"/>
                <a:cs typeface="Times New Roman" panose="02020603050405020304" pitchFamily="18" charset="0"/>
              </a:rPr>
            </a:br>
            <a:endParaRPr lang="en-US" sz="2800" dirty="0">
              <a:solidFill>
                <a:schemeClr val="tx2"/>
              </a:solidFill>
              <a:effectLst/>
              <a:latin typeface="Times New Roman" panose="02020603050405020304" pitchFamily="18" charset="0"/>
              <a:cs typeface="Times New Roman" panose="02020603050405020304" pitchFamily="18" charset="0"/>
            </a:endParaRPr>
          </a:p>
          <a:p>
            <a:r>
              <a:rPr lang="en-US" sz="2800" dirty="0">
                <a:solidFill>
                  <a:schemeClr val="tx2"/>
                </a:solidFill>
                <a:effectLst/>
                <a:latin typeface="Times New Roman" panose="02020603050405020304" pitchFamily="18" charset="0"/>
                <a:cs typeface="Times New Roman" panose="02020603050405020304" pitchFamily="18" charset="0"/>
              </a:rPr>
              <a:t>2. Meaningful: Systems provide explanations that are understandable to individual users.</a:t>
            </a:r>
            <a:br>
              <a:rPr lang="en-US" sz="2800" dirty="0">
                <a:solidFill>
                  <a:schemeClr val="tx2"/>
                </a:solidFill>
                <a:latin typeface="Times New Roman" panose="02020603050405020304" pitchFamily="18" charset="0"/>
                <a:cs typeface="Times New Roman" panose="02020603050405020304" pitchFamily="18" charset="0"/>
              </a:rPr>
            </a:br>
            <a:endParaRPr lang="en-US" sz="2800" dirty="0">
              <a:solidFill>
                <a:schemeClr val="tx2"/>
              </a:solidFill>
              <a:latin typeface="Times New Roman" panose="02020603050405020304" pitchFamily="18" charset="0"/>
              <a:cs typeface="Times New Roman" panose="02020603050405020304" pitchFamily="18" charset="0"/>
            </a:endParaRPr>
          </a:p>
          <a:p>
            <a:r>
              <a:rPr lang="en-US" sz="2800" dirty="0">
                <a:solidFill>
                  <a:schemeClr val="tx2"/>
                </a:solidFill>
                <a:effectLst/>
                <a:latin typeface="Times New Roman" panose="02020603050405020304" pitchFamily="18" charset="0"/>
                <a:cs typeface="Times New Roman" panose="02020603050405020304" pitchFamily="18" charset="0"/>
              </a:rPr>
              <a:t>3. Explanation Accuracy: The explanation correctly reflects the system’s process for generating the output.</a:t>
            </a:r>
            <a:br>
              <a:rPr lang="en-US" sz="2800" dirty="0">
                <a:solidFill>
                  <a:schemeClr val="tx2"/>
                </a:solidFill>
                <a:latin typeface="Times New Roman" panose="02020603050405020304" pitchFamily="18" charset="0"/>
                <a:cs typeface="Times New Roman" panose="02020603050405020304" pitchFamily="18" charset="0"/>
              </a:rPr>
            </a:br>
            <a:endParaRPr lang="en-US" sz="2800" dirty="0">
              <a:solidFill>
                <a:schemeClr val="tx2"/>
              </a:solidFill>
              <a:latin typeface="Times New Roman" panose="02020603050405020304" pitchFamily="18" charset="0"/>
              <a:cs typeface="Times New Roman" panose="02020603050405020304" pitchFamily="18" charset="0"/>
            </a:endParaRPr>
          </a:p>
          <a:p>
            <a:r>
              <a:rPr lang="en-US" sz="2800" dirty="0">
                <a:solidFill>
                  <a:schemeClr val="tx2"/>
                </a:solidFill>
                <a:effectLst/>
                <a:latin typeface="Times New Roman" panose="02020603050405020304" pitchFamily="18" charset="0"/>
                <a:cs typeface="Times New Roman" panose="02020603050405020304" pitchFamily="18" charset="0"/>
              </a:rPr>
              <a:t>4. Knowledge Limits: The system only operates under conditions for which it was designed or when the system reaches a sufficient confidence in its output.</a:t>
            </a:r>
            <a:endParaRPr lang="en-US" sz="28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77488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E465C-58DB-9CDA-3902-4796F0B4C85B}"/>
              </a:ext>
            </a:extLst>
          </p:cNvPr>
          <p:cNvSpPr>
            <a:spLocks noGrp="1"/>
          </p:cNvSpPr>
          <p:nvPr>
            <p:ph type="title"/>
          </p:nvPr>
        </p:nvSpPr>
        <p:spPr>
          <a:xfrm>
            <a:off x="533400" y="125378"/>
            <a:ext cx="10515600" cy="636621"/>
          </a:xfrm>
        </p:spPr>
        <p:txBody>
          <a:bodyPr>
            <a:normAutofit/>
          </a:bodyPr>
          <a:lstStyle/>
          <a:p>
            <a:r>
              <a:rPr lang="en-US" sz="2400" dirty="0"/>
              <a:t>Post-Hoc (Visual) Explanations </a:t>
            </a:r>
          </a:p>
        </p:txBody>
      </p:sp>
      <p:sp>
        <p:nvSpPr>
          <p:cNvPr id="4" name="Slide Number Placeholder 3">
            <a:extLst>
              <a:ext uri="{FF2B5EF4-FFF2-40B4-BE49-F238E27FC236}">
                <a16:creationId xmlns:a16="http://schemas.microsoft.com/office/drawing/2014/main" id="{65DDDC50-3262-B997-F425-61C120F86737}"/>
              </a:ext>
            </a:extLst>
          </p:cNvPr>
          <p:cNvSpPr>
            <a:spLocks noGrp="1"/>
          </p:cNvSpPr>
          <p:nvPr>
            <p:ph type="sldNum" sz="quarter" idx="12"/>
          </p:nvPr>
        </p:nvSpPr>
        <p:spPr/>
        <p:txBody>
          <a:bodyPr/>
          <a:lstStyle/>
          <a:p>
            <a:fld id="{5ACD0CF0-90CC-9C41-A77B-2776398A8C8B}" type="slidenum">
              <a:rPr lang="en-US" smtClean="0"/>
              <a:pPr/>
              <a:t>78</a:t>
            </a:fld>
            <a:endParaRPr lang="en-US"/>
          </a:p>
        </p:txBody>
      </p:sp>
      <p:sp>
        <p:nvSpPr>
          <p:cNvPr id="6" name="TextBox 5">
            <a:extLst>
              <a:ext uri="{FF2B5EF4-FFF2-40B4-BE49-F238E27FC236}">
                <a16:creationId xmlns:a16="http://schemas.microsoft.com/office/drawing/2014/main" id="{F9762489-8325-1F91-6CFE-C7BD5E08551B}"/>
              </a:ext>
            </a:extLst>
          </p:cNvPr>
          <p:cNvSpPr txBox="1"/>
          <p:nvPr/>
        </p:nvSpPr>
        <p:spPr>
          <a:xfrm>
            <a:off x="38911" y="582067"/>
            <a:ext cx="11811000" cy="5693866"/>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effectLst/>
                <a:latin typeface="Times New Roman" panose="02020603050405020304" pitchFamily="18" charset="0"/>
              </a:rPr>
              <a:t> Reason code generating techniques</a:t>
            </a:r>
          </a:p>
          <a:p>
            <a:pPr marL="742950" lvl="1" indent="-28575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LIME – Local Interpretable Model-Agnostic Explanations</a:t>
            </a:r>
            <a:r>
              <a:rPr lang="en-US" sz="2800" baseline="30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a:t>
            </a:r>
          </a:p>
          <a:p>
            <a:pPr marL="742950" lvl="1" indent="-28575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SHAP – Collation Game Theory</a:t>
            </a:r>
            <a:r>
              <a:rPr lang="en-US" sz="2800" baseline="30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 won a Nobel price – don’t necessary hold up in practice – uses an approximation – EU </a:t>
            </a:r>
            <a:r>
              <a:rPr lang="en-US" sz="2800" dirty="0" err="1">
                <a:latin typeface="Times New Roman" panose="02020603050405020304" pitchFamily="18" charset="0"/>
                <a:cs typeface="Times New Roman" panose="02020603050405020304" pitchFamily="18" charset="0"/>
              </a:rPr>
              <a:t>mathematians</a:t>
            </a:r>
            <a:r>
              <a:rPr lang="en-US" sz="2800" dirty="0">
                <a:latin typeface="Times New Roman" panose="02020603050405020304" pitchFamily="18" charset="0"/>
                <a:cs typeface="Times New Roman" panose="02020603050405020304" pitchFamily="18" charset="0"/>
              </a:rPr>
              <a:t> kind undercut</a:t>
            </a:r>
          </a:p>
          <a:p>
            <a:pPr marL="285750" indent="-285750">
              <a:buFont typeface="Wingdings" panose="05000000000000000000" pitchFamily="2" charset="2"/>
              <a:buChar char="Ø"/>
            </a:pPr>
            <a:r>
              <a:rPr lang="en-US" sz="2800">
                <a:latin typeface="Times New Roman" panose="02020603050405020304" pitchFamily="18" charset="0"/>
                <a:cs typeface="Times New Roman" panose="02020603050405020304" pitchFamily="18" charset="0"/>
              </a:rPr>
              <a:t> Local </a:t>
            </a:r>
            <a:r>
              <a:rPr lang="en-US" sz="2800" dirty="0">
                <a:latin typeface="Times New Roman" panose="02020603050405020304" pitchFamily="18" charset="0"/>
                <a:cs typeface="Times New Roman" panose="02020603050405020304" pitchFamily="18" charset="0"/>
              </a:rPr>
              <a:t>and Global Visualizations</a:t>
            </a:r>
          </a:p>
          <a:p>
            <a:pPr marL="742950" lvl="1" indent="-28575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ALE – Accumulated Local Effect</a:t>
            </a:r>
            <a:r>
              <a:rPr lang="en-US" sz="2800" baseline="30000" dirty="0">
                <a:latin typeface="Times New Roman" panose="02020603050405020304" pitchFamily="18" charset="0"/>
                <a:cs typeface="Times New Roman" panose="02020603050405020304" pitchFamily="18" charset="0"/>
              </a:rPr>
              <a:t>3</a:t>
            </a:r>
            <a:endParaRPr lang="en-US" sz="28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ICE – Individual Conditional Expectations</a:t>
            </a:r>
            <a:r>
              <a:rPr lang="en-US" sz="2800" baseline="30000" dirty="0">
                <a:latin typeface="Times New Roman" panose="02020603050405020304" pitchFamily="18" charset="0"/>
                <a:cs typeface="Times New Roman" panose="02020603050405020304" pitchFamily="18" charset="0"/>
              </a:rPr>
              <a:t>4  </a:t>
            </a:r>
            <a:endParaRPr lang="en-US" sz="2800" dirty="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Average behavior plotted alongside individual behavior partial dependence with ICE </a:t>
            </a:r>
          </a:p>
          <a:p>
            <a:pPr marL="742950" lvl="1" indent="-28575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Salient Plots </a:t>
            </a:r>
          </a:p>
          <a:p>
            <a:pPr marL="285750" indent="-28575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Partial Dependency Plots </a:t>
            </a:r>
          </a:p>
          <a:p>
            <a:pPr marL="285750" indent="-285750">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78123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0EDDB-4E3D-FAC9-922C-61031A58C8CE}"/>
              </a:ext>
            </a:extLst>
          </p:cNvPr>
          <p:cNvSpPr>
            <a:spLocks noGrp="1"/>
          </p:cNvSpPr>
          <p:nvPr>
            <p:ph type="title"/>
          </p:nvPr>
        </p:nvSpPr>
        <p:spPr>
          <a:xfrm>
            <a:off x="762000" y="22485"/>
            <a:ext cx="10515600" cy="731520"/>
          </a:xfrm>
        </p:spPr>
        <p:txBody>
          <a:bodyPr/>
          <a:lstStyle/>
          <a:p>
            <a:r>
              <a:rPr lang="en-US" dirty="0"/>
              <a:t>Interpretable but not Complete </a:t>
            </a:r>
          </a:p>
        </p:txBody>
      </p:sp>
      <p:sp>
        <p:nvSpPr>
          <p:cNvPr id="3" name="Content Placeholder 2">
            <a:extLst>
              <a:ext uri="{FF2B5EF4-FFF2-40B4-BE49-F238E27FC236}">
                <a16:creationId xmlns:a16="http://schemas.microsoft.com/office/drawing/2014/main" id="{10E7CE27-9C40-EDEB-6FEA-C7F58924E910}"/>
              </a:ext>
            </a:extLst>
          </p:cNvPr>
          <p:cNvSpPr>
            <a:spLocks noGrp="1"/>
          </p:cNvSpPr>
          <p:nvPr>
            <p:ph idx="1"/>
          </p:nvPr>
        </p:nvSpPr>
        <p:spPr>
          <a:xfrm>
            <a:off x="304800" y="304800"/>
            <a:ext cx="10515600" cy="2438332"/>
          </a:xfrm>
        </p:spPr>
        <p:txBody>
          <a:bodyPr/>
          <a:lstStyle/>
          <a:p>
            <a:pPr marL="0" indent="0">
              <a:buNone/>
            </a:pPr>
            <a:endParaRPr lang="en-US" dirty="0"/>
          </a:p>
          <a:p>
            <a:pPr marL="0" indent="0">
              <a:buNone/>
            </a:pPr>
            <a:endParaRPr lang="en-US" dirty="0"/>
          </a:p>
          <a:p>
            <a:r>
              <a:rPr lang="en-US" dirty="0">
                <a:solidFill>
                  <a:schemeClr val="bg2">
                    <a:lumMod val="10000"/>
                  </a:schemeClr>
                </a:solidFill>
                <a:hlinkClick r:id="rId2">
                  <a:extLst>
                    <a:ext uri="{A12FA001-AC4F-418D-AE19-62706E023703}">
                      <ahyp:hlinkClr xmlns:ahyp="http://schemas.microsoft.com/office/drawing/2018/hyperlinkcolor" val="tx"/>
                    </a:ext>
                  </a:extLst>
                </a:hlinkClick>
              </a:rPr>
              <a:t>ALE: </a:t>
            </a:r>
            <a:r>
              <a:rPr lang="en-US" dirty="0">
                <a:solidFill>
                  <a:srgbClr val="3EBBF0"/>
                </a:solidFill>
                <a:hlinkClick r:id="rId2">
                  <a:extLst>
                    <a:ext uri="{A12FA001-AC4F-418D-AE19-62706E023703}">
                      <ahyp:hlinkClr xmlns:ahyp="http://schemas.microsoft.com/office/drawing/2018/hyperlinkcolor" val="tx"/>
                    </a:ext>
                  </a:extLst>
                </a:hlinkClick>
              </a:rPr>
              <a:t> https://www.youtube.com/watch?v=sDDjJRnnHao</a:t>
            </a:r>
            <a:endParaRPr lang="en-US" dirty="0">
              <a:solidFill>
                <a:srgbClr val="3EBBF0"/>
              </a:solidFill>
            </a:endParaRPr>
          </a:p>
          <a:p>
            <a:endParaRPr lang="en-US" dirty="0">
              <a:solidFill>
                <a:srgbClr val="3EBBF0"/>
              </a:solidFill>
            </a:endParaRPr>
          </a:p>
          <a:p>
            <a:endParaRPr lang="en-US" dirty="0">
              <a:solidFill>
                <a:srgbClr val="3EBBF0"/>
              </a:solidFill>
            </a:endParaRPr>
          </a:p>
          <a:p>
            <a:pPr marL="0" indent="0">
              <a:buNone/>
            </a:pPr>
            <a:endParaRPr lang="en-US" dirty="0">
              <a:solidFill>
                <a:srgbClr val="3EBBF0"/>
              </a:solidFill>
            </a:endParaRPr>
          </a:p>
          <a:p>
            <a:r>
              <a:rPr lang="en-US" dirty="0">
                <a:solidFill>
                  <a:srgbClr val="3EBBF0"/>
                </a:solidFill>
              </a:rPr>
              <a:t> </a:t>
            </a:r>
            <a:r>
              <a:rPr lang="en-US" dirty="0">
                <a:solidFill>
                  <a:schemeClr val="tx2">
                    <a:lumMod val="50000"/>
                  </a:schemeClr>
                </a:solidFill>
              </a:rPr>
              <a:t>LIME/SHAP: </a:t>
            </a:r>
            <a:r>
              <a:rPr lang="en-US" dirty="0">
                <a:solidFill>
                  <a:schemeClr val="tx2">
                    <a:lumMod val="50000"/>
                  </a:schemeClr>
                </a:solidFill>
                <a:hlinkClick r:id="rId3"/>
              </a:rPr>
              <a:t>https://www.youtube.com/watch?v=jhopjN08lTM</a:t>
            </a:r>
            <a:endParaRPr lang="en-US" dirty="0"/>
          </a:p>
        </p:txBody>
      </p:sp>
      <p:sp>
        <p:nvSpPr>
          <p:cNvPr id="4" name="Slide Number Placeholder 3">
            <a:extLst>
              <a:ext uri="{FF2B5EF4-FFF2-40B4-BE49-F238E27FC236}">
                <a16:creationId xmlns:a16="http://schemas.microsoft.com/office/drawing/2014/main" id="{2BBE1512-0A1C-56EC-E77A-13234EAABC2B}"/>
              </a:ext>
            </a:extLst>
          </p:cNvPr>
          <p:cNvSpPr>
            <a:spLocks noGrp="1"/>
          </p:cNvSpPr>
          <p:nvPr>
            <p:ph type="sldNum" sz="quarter" idx="12"/>
          </p:nvPr>
        </p:nvSpPr>
        <p:spPr/>
        <p:txBody>
          <a:bodyPr/>
          <a:lstStyle/>
          <a:p>
            <a:fld id="{5ACD0CF0-90CC-9C41-A77B-2776398A8C8B}" type="slidenum">
              <a:rPr lang="en-US" smtClean="0"/>
              <a:pPr/>
              <a:t>79</a:t>
            </a:fld>
            <a:endParaRPr lang="en-US"/>
          </a:p>
        </p:txBody>
      </p:sp>
      <p:pic>
        <p:nvPicPr>
          <p:cNvPr id="6" name="Picture 5" descr="Qr code&#10;&#10;Description automatically generated">
            <a:extLst>
              <a:ext uri="{FF2B5EF4-FFF2-40B4-BE49-F238E27FC236}">
                <a16:creationId xmlns:a16="http://schemas.microsoft.com/office/drawing/2014/main" id="{4470C5D4-D6F1-BB14-05F8-4809AC486E23}"/>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63000" y="575088"/>
            <a:ext cx="1897755" cy="1897755"/>
          </a:xfrm>
          <a:prstGeom prst="rect">
            <a:avLst/>
          </a:prstGeom>
        </p:spPr>
      </p:pic>
      <p:pic>
        <p:nvPicPr>
          <p:cNvPr id="12" name="Picture 11" descr="Qr code&#10;&#10;Description automatically generated">
            <a:extLst>
              <a:ext uri="{FF2B5EF4-FFF2-40B4-BE49-F238E27FC236}">
                <a16:creationId xmlns:a16="http://schemas.microsoft.com/office/drawing/2014/main" id="{50B641BA-A94A-54C8-E619-A8A571E55C7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784455" y="2472843"/>
            <a:ext cx="1752600" cy="1752600"/>
          </a:xfrm>
          <a:prstGeom prst="rect">
            <a:avLst/>
          </a:prstGeom>
        </p:spPr>
      </p:pic>
    </p:spTree>
    <p:extLst>
      <p:ext uri="{BB962C8B-B14F-4D97-AF65-F5344CB8AC3E}">
        <p14:creationId xmlns:p14="http://schemas.microsoft.com/office/powerpoint/2010/main" val="3198399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bg>
      <p:bgPr>
        <a:solidFill>
          <a:srgbClr val="FFFFF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840695-A12E-8A96-F617-1664B32F3B1E}"/>
              </a:ext>
            </a:extLst>
          </p:cNvPr>
          <p:cNvSpPr>
            <a:spLocks noGrp="1"/>
          </p:cNvSpPr>
          <p:nvPr>
            <p:ph type="dt" sz="half" idx="10"/>
          </p:nvPr>
        </p:nvSpPr>
        <p:spPr/>
        <p:txBody>
          <a:bodyPr/>
          <a:lstStyle/>
          <a:p>
            <a:pPr>
              <a:defRPr/>
            </a:pPr>
            <a:fld id="{10DA1A4F-3D9D-4EC4-B0B1-93E85D9B25FE}" type="datetime1">
              <a:rPr lang="en-US" smtClean="0"/>
              <a:t>11/28/2023</a:t>
            </a:fld>
            <a:endParaRPr lang="en-US" dirty="0"/>
          </a:p>
        </p:txBody>
      </p:sp>
      <p:sp>
        <p:nvSpPr>
          <p:cNvPr id="3" name="Slide Number Placeholder 2">
            <a:extLst>
              <a:ext uri="{FF2B5EF4-FFF2-40B4-BE49-F238E27FC236}">
                <a16:creationId xmlns:a16="http://schemas.microsoft.com/office/drawing/2014/main" id="{39F8214D-D263-F9C1-2F96-368AF9F41DE5}"/>
              </a:ext>
            </a:extLst>
          </p:cNvPr>
          <p:cNvSpPr>
            <a:spLocks noGrp="1"/>
          </p:cNvSpPr>
          <p:nvPr>
            <p:ph type="sldNum" sz="quarter" idx="11"/>
          </p:nvPr>
        </p:nvSpPr>
        <p:spPr/>
        <p:txBody>
          <a:bodyPr/>
          <a:lstStyle/>
          <a:p>
            <a:pPr>
              <a:defRPr/>
            </a:pPr>
            <a:fld id="{BF5384DF-3CC5-CF4E-9FE1-5084770CC286}" type="slidenum">
              <a:rPr lang="en-US" smtClean="0"/>
              <a:pPr>
                <a:defRPr/>
              </a:pPr>
              <a:t>8</a:t>
            </a:fld>
            <a:endParaRPr lang="en-US" dirty="0"/>
          </a:p>
        </p:txBody>
      </p:sp>
      <p:pic>
        <p:nvPicPr>
          <p:cNvPr id="5" name="Picture 4">
            <a:extLst>
              <a:ext uri="{FF2B5EF4-FFF2-40B4-BE49-F238E27FC236}">
                <a16:creationId xmlns:a16="http://schemas.microsoft.com/office/drawing/2014/main" id="{86EFC2E8-1690-693D-4A1B-9088954ED2FA}"/>
              </a:ext>
            </a:extLst>
          </p:cNvPr>
          <p:cNvPicPr>
            <a:picLocks/>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7" name="Picture 6">
            <a:extLst>
              <a:ext uri="{FF2B5EF4-FFF2-40B4-BE49-F238E27FC236}">
                <a16:creationId xmlns:a16="http://schemas.microsoft.com/office/drawing/2014/main" id="{B3B82E06-A014-79E8-E093-5D7EECE6BD7C}"/>
              </a:ext>
            </a:extLst>
          </p:cNvPr>
          <p:cNvPicPr>
            <a:picLocks/>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8" name="Rectangle 7">
            <a:extLst>
              <a:ext uri="{FF2B5EF4-FFF2-40B4-BE49-F238E27FC236}">
                <a16:creationId xmlns:a16="http://schemas.microsoft.com/office/drawing/2014/main" id="{AC0CD776-7790-9B61-59C8-E7CE47FAE6B7}"/>
              </a:ext>
            </a:extLst>
          </p:cNvPr>
          <p:cNvSpPr/>
          <p:nvPr>
            <p:custDataLst>
              <p:tags r:id="rId4"/>
            </p:custDataLst>
          </p:nvPr>
        </p:nvSpPr>
        <p:spPr>
          <a:xfrm>
            <a:off x="3200400" y="2571750"/>
            <a:ext cx="8483600" cy="1714500"/>
          </a:xfrm>
          <a:prstGeom prst="rect">
            <a:avLst/>
          </a:prstGeom>
          <a:noFill/>
          <a:ln w="1905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Which of the components covers the most space?</a:t>
            </a:r>
          </a:p>
        </p:txBody>
      </p:sp>
      <p:sp>
        <p:nvSpPr>
          <p:cNvPr id="9" name="Rectangle 8">
            <a:extLst>
              <a:ext uri="{FF2B5EF4-FFF2-40B4-BE49-F238E27FC236}">
                <a16:creationId xmlns:a16="http://schemas.microsoft.com/office/drawing/2014/main" id="{96C33A2F-1EAD-F654-3096-E703B9C8BDEF}"/>
              </a:ext>
            </a:extLst>
          </p:cNvPr>
          <p:cNvSpPr/>
          <p:nvPr>
            <p:custDataLst>
              <p:tags r:id="rId5"/>
            </p:custDataLst>
          </p:nvPr>
        </p:nvSpPr>
        <p:spPr>
          <a:xfrm>
            <a:off x="3200400" y="6096000"/>
            <a:ext cx="8737600" cy="510125"/>
          </a:xfrm>
          <a:prstGeom prst="rect">
            <a:avLst/>
          </a:prstGeom>
          <a:noFill/>
          <a:ln w="1905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lgn="ctr">
                <a:solidFill>
                  <a:schemeClr val="accent1">
                    <a:shade val="50000"/>
                    <a:shade val="75000"/>
                    <a:lumMod val="9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33282872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E465C-58DB-9CDA-3902-4796F0B4C85B}"/>
              </a:ext>
            </a:extLst>
          </p:cNvPr>
          <p:cNvSpPr>
            <a:spLocks noGrp="1"/>
          </p:cNvSpPr>
          <p:nvPr>
            <p:ph type="title"/>
          </p:nvPr>
        </p:nvSpPr>
        <p:spPr>
          <a:xfrm>
            <a:off x="533400" y="109251"/>
            <a:ext cx="10515600" cy="602992"/>
          </a:xfrm>
        </p:spPr>
        <p:txBody>
          <a:bodyPr>
            <a:normAutofit/>
          </a:bodyPr>
          <a:lstStyle/>
          <a:p>
            <a:r>
              <a:rPr lang="en-US" sz="2800" dirty="0"/>
              <a:t>Interpretable Approaches</a:t>
            </a:r>
          </a:p>
        </p:txBody>
      </p:sp>
      <p:sp>
        <p:nvSpPr>
          <p:cNvPr id="4" name="Slide Number Placeholder 3">
            <a:extLst>
              <a:ext uri="{FF2B5EF4-FFF2-40B4-BE49-F238E27FC236}">
                <a16:creationId xmlns:a16="http://schemas.microsoft.com/office/drawing/2014/main" id="{65DDDC50-3262-B997-F425-61C120F86737}"/>
              </a:ext>
            </a:extLst>
          </p:cNvPr>
          <p:cNvSpPr>
            <a:spLocks noGrp="1"/>
          </p:cNvSpPr>
          <p:nvPr>
            <p:ph type="sldNum" sz="quarter" idx="12"/>
          </p:nvPr>
        </p:nvSpPr>
        <p:spPr/>
        <p:txBody>
          <a:bodyPr/>
          <a:lstStyle/>
          <a:p>
            <a:fld id="{5ACD0CF0-90CC-9C41-A77B-2776398A8C8B}" type="slidenum">
              <a:rPr lang="en-US" smtClean="0"/>
              <a:pPr/>
              <a:t>80</a:t>
            </a:fld>
            <a:endParaRPr lang="en-US"/>
          </a:p>
        </p:txBody>
      </p:sp>
      <p:sp>
        <p:nvSpPr>
          <p:cNvPr id="3" name="Rectangle 2">
            <a:extLst>
              <a:ext uri="{FF2B5EF4-FFF2-40B4-BE49-F238E27FC236}">
                <a16:creationId xmlns:a16="http://schemas.microsoft.com/office/drawing/2014/main" id="{622A3033-C9F9-A3BC-02C3-AFBF7B069F8B}"/>
              </a:ext>
            </a:extLst>
          </p:cNvPr>
          <p:cNvSpPr/>
          <p:nvPr/>
        </p:nvSpPr>
        <p:spPr>
          <a:xfrm>
            <a:off x="0" y="6019800"/>
            <a:ext cx="12192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9762489-8325-1F91-6CFE-C7BD5E08551B}"/>
              </a:ext>
            </a:extLst>
          </p:cNvPr>
          <p:cNvSpPr txBox="1"/>
          <p:nvPr/>
        </p:nvSpPr>
        <p:spPr>
          <a:xfrm>
            <a:off x="76200" y="609600"/>
            <a:ext cx="11277600" cy="6532558"/>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effectLst/>
                <a:latin typeface="Times New Roman" panose="02020603050405020304" pitchFamily="18" charset="0"/>
              </a:rPr>
              <a:t>Constrained Variants of Black Box Models</a:t>
            </a:r>
          </a:p>
          <a:p>
            <a:pPr marL="742950" lvl="1" indent="-28575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XNN – Explainable Neural Networks (Bayesian Approaches)</a:t>
            </a:r>
          </a:p>
          <a:p>
            <a:pPr marL="742950" lvl="1" indent="-28575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Explainable Boosting Machines - </a:t>
            </a:r>
            <a:r>
              <a:rPr lang="en-US" sz="2400" dirty="0">
                <a:latin typeface="Times New Roman" panose="02020603050405020304" pitchFamily="18" charset="0"/>
                <a:cs typeface="Times New Roman" panose="02020603050405020304" pitchFamily="18" charset="0"/>
                <a:hlinkClick r:id="rId2"/>
              </a:rPr>
              <a:t>https://interpret.ml/docs/ebm.html</a:t>
            </a:r>
            <a:endParaRPr lang="en-US" sz="2400" dirty="0">
              <a:latin typeface="Times New Roman" panose="02020603050405020304" pitchFamily="18" charset="0"/>
              <a:cs typeface="Times New Roman" panose="02020603050405020304" pitchFamily="18" charset="0"/>
            </a:endParaRPr>
          </a:p>
          <a:p>
            <a:pPr marL="1371600" lvl="2" indent="-4572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hlinkClick r:id="rId3"/>
              </a:rPr>
              <a:t>Code Example</a:t>
            </a:r>
            <a:endParaRPr lang="en-US" sz="2400" dirty="0">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Monotonically Constrained Bayesian Rule Lists </a:t>
            </a:r>
          </a:p>
          <a:p>
            <a:pPr marL="742950" lvl="1" indent="-28575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Super Sparse Linear Integer Models (SLIMs) </a:t>
            </a:r>
          </a:p>
          <a:p>
            <a:pPr marL="742950" lvl="1" indent="-28575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Monotonic GBM – Hall </a:t>
            </a:r>
          </a:p>
          <a:p>
            <a:pPr marL="1200150" lvl="2" indent="-28575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GA2M – can be edited – can’t trust our training data add – can reach level of performance of traditional models with 2-way interaction effects created the foundation of the explainable field “fit red lines with </a:t>
            </a:r>
            <a:r>
              <a:rPr lang="en-US" sz="2400" dirty="0" err="1">
                <a:latin typeface="Times New Roman" panose="02020603050405020304" pitchFamily="18" charset="0"/>
                <a:cs typeface="Times New Roman" panose="02020603050405020304" pitchFamily="18" charset="0"/>
              </a:rPr>
              <a:t>nn</a:t>
            </a:r>
            <a:r>
              <a:rPr lang="en-US" sz="2400" dirty="0">
                <a:latin typeface="Times New Roman" panose="02020603050405020304" pitchFamily="18" charset="0"/>
                <a:cs typeface="Times New Roman" panose="02020603050405020304" pitchFamily="18" charset="0"/>
              </a:rPr>
              <a:t> or trees” Microsoft guy</a:t>
            </a:r>
          </a:p>
          <a:p>
            <a:pPr marL="742950" lvl="1" indent="-28575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This looks like that deep learning </a:t>
            </a:r>
          </a:p>
          <a:p>
            <a:pPr marL="742950" lvl="1" indent="-28575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Scalable Bayesian </a:t>
            </a:r>
            <a:r>
              <a:rPr lang="en-US" sz="2400" dirty="0" err="1">
                <a:latin typeface="Times New Roman" panose="02020603050405020304" pitchFamily="18" charset="0"/>
                <a:cs typeface="Times New Roman" panose="02020603050405020304" pitchFamily="18" charset="0"/>
              </a:rPr>
              <a:t>Rulelist</a:t>
            </a:r>
            <a:endParaRPr lang="en-US" sz="2400" dirty="0">
              <a:latin typeface="Times New Roman" panose="02020603050405020304" pitchFamily="18" charset="0"/>
              <a:cs typeface="Times New Roman" panose="02020603050405020304" pitchFamily="18" charset="0"/>
            </a:endParaRPr>
          </a:p>
          <a:p>
            <a:pPr lvl="1"/>
            <a:endParaRPr lang="en-US" sz="105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White Box Models </a:t>
            </a:r>
          </a:p>
          <a:p>
            <a:pPr marL="742950" lvl="1" indent="-28575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Tree-based Models</a:t>
            </a:r>
          </a:p>
          <a:p>
            <a:pPr marL="742950" lvl="1" indent="-28575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Traditional Linear Models </a:t>
            </a:r>
          </a:p>
          <a:p>
            <a:pPr marL="742950" lvl="1" indent="-28575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Certain Clustering Approaches (</a:t>
            </a:r>
            <a:r>
              <a:rPr lang="en-US" sz="2400" dirty="0" err="1">
                <a:latin typeface="Times New Roman" panose="02020603050405020304" pitchFamily="18" charset="0"/>
                <a:cs typeface="Times New Roman" panose="02020603050405020304" pitchFamily="18" charset="0"/>
              </a:rPr>
              <a:t>Kmeans</a:t>
            </a:r>
            <a:r>
              <a:rPr lang="en-US" sz="2400" dirty="0">
                <a:latin typeface="Times New Roman" panose="02020603050405020304" pitchFamily="18" charset="0"/>
                <a:cs typeface="Times New Roman" panose="02020603050405020304" pitchFamily="18" charset="0"/>
              </a:rPr>
              <a:t>, Hierarchical, etc.)</a:t>
            </a:r>
          </a:p>
          <a:p>
            <a:pPr marL="285750" indent="-28575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4098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A1D889-986E-FFD9-3AA0-70D5D7CF97C6}"/>
              </a:ext>
            </a:extLst>
          </p:cNvPr>
          <p:cNvSpPr>
            <a:spLocks noGrp="1"/>
          </p:cNvSpPr>
          <p:nvPr>
            <p:ph type="sldNum" sz="quarter" idx="12"/>
          </p:nvPr>
        </p:nvSpPr>
        <p:spPr/>
        <p:txBody>
          <a:bodyPr/>
          <a:lstStyle/>
          <a:p>
            <a:fld id="{5ACD0CF0-90CC-9C41-A77B-2776398A8C8B}" type="slidenum">
              <a:rPr lang="en-US" smtClean="0"/>
              <a:pPr/>
              <a:t>81</a:t>
            </a:fld>
            <a:endParaRPr lang="en-US"/>
          </a:p>
        </p:txBody>
      </p:sp>
      <p:sp>
        <p:nvSpPr>
          <p:cNvPr id="5" name="TextBox 4">
            <a:extLst>
              <a:ext uri="{FF2B5EF4-FFF2-40B4-BE49-F238E27FC236}">
                <a16:creationId xmlns:a16="http://schemas.microsoft.com/office/drawing/2014/main" id="{9F74EEA8-7BDC-BAB6-7BD9-31C4492F6C49}"/>
              </a:ext>
            </a:extLst>
          </p:cNvPr>
          <p:cNvSpPr txBox="1"/>
          <p:nvPr/>
        </p:nvSpPr>
        <p:spPr>
          <a:xfrm>
            <a:off x="685800" y="381000"/>
            <a:ext cx="10820400" cy="526297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What makes a model more interpretable: don’t necessary need all of these, need some, think of it as a buffet</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Additivity – each of the variables affects the model independently</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Sparsity – Limited the volume of information </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Bayesian approaches - prior knowledge and accepts uncertainty in outcomes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Constraints – force models to take on explainable forms and obey reality – example Monotonic Gradient Boosting – based on subject matter knowledge </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Prototypes – comparison to well-understood standards – other  models that are currently in use. </a:t>
            </a:r>
          </a:p>
        </p:txBody>
      </p:sp>
      <p:sp>
        <p:nvSpPr>
          <p:cNvPr id="6" name="TextBox 5">
            <a:extLst>
              <a:ext uri="{FF2B5EF4-FFF2-40B4-BE49-F238E27FC236}">
                <a16:creationId xmlns:a16="http://schemas.microsoft.com/office/drawing/2014/main" id="{BC4B3480-80E2-203C-C942-6CD9E17AD24E}"/>
              </a:ext>
            </a:extLst>
          </p:cNvPr>
          <p:cNvSpPr txBox="1"/>
          <p:nvPr/>
        </p:nvSpPr>
        <p:spPr>
          <a:xfrm>
            <a:off x="304800" y="5518666"/>
            <a:ext cx="3352800" cy="369332"/>
          </a:xfrm>
          <a:prstGeom prst="rect">
            <a:avLst/>
          </a:prstGeom>
          <a:noFill/>
        </p:spPr>
        <p:txBody>
          <a:bodyPr wrap="square" rtlCol="0">
            <a:spAutoFit/>
          </a:bodyPr>
          <a:lstStyle/>
          <a:p>
            <a:r>
              <a:rPr lang="en-US" dirty="0"/>
              <a:t>From Patrick Hall – 3.2.2023</a:t>
            </a:r>
          </a:p>
        </p:txBody>
      </p:sp>
    </p:spTree>
    <p:extLst>
      <p:ext uri="{BB962C8B-B14F-4D97-AF65-F5344CB8AC3E}">
        <p14:creationId xmlns:p14="http://schemas.microsoft.com/office/powerpoint/2010/main" val="10981187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601200" y="281439"/>
            <a:ext cx="2286000" cy="1242562"/>
          </a:xfrm>
        </p:spPr>
        <p:txBody>
          <a:bodyPr>
            <a:normAutofit/>
          </a:bodyPr>
          <a:lstStyle/>
          <a:p>
            <a:r>
              <a:rPr lang="en-US" dirty="0"/>
              <a:t>Basics:</a:t>
            </a:r>
            <a:br>
              <a:rPr lang="en-US" dirty="0"/>
            </a:br>
            <a:r>
              <a:rPr lang="en-US" dirty="0"/>
              <a:t>Decision Tree Graph Example</a:t>
            </a:r>
          </a:p>
        </p:txBody>
      </p:sp>
      <p:sp>
        <p:nvSpPr>
          <p:cNvPr id="5" name="Slide Number Placeholder 4"/>
          <p:cNvSpPr>
            <a:spLocks noGrp="1"/>
          </p:cNvSpPr>
          <p:nvPr>
            <p:ph type="sldNum" sz="quarter" idx="12"/>
          </p:nvPr>
        </p:nvSpPr>
        <p:spPr>
          <a:xfrm>
            <a:off x="9009689" y="5845676"/>
            <a:ext cx="2743200" cy="365125"/>
          </a:xfrm>
        </p:spPr>
        <p:txBody>
          <a:bodyPr/>
          <a:lstStyle/>
          <a:p>
            <a:fld id="{5ACD0CF0-90CC-9C41-A77B-2776398A8C8B}" type="slidenum">
              <a:rPr lang="en-US" smtClean="0"/>
              <a:t>82</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62000" y="152400"/>
            <a:ext cx="8806265" cy="5753599"/>
          </a:xfrm>
          <a:prstGeom prst="rect">
            <a:avLst/>
          </a:prstGeom>
        </p:spPr>
      </p:pic>
      <p:sp>
        <p:nvSpPr>
          <p:cNvPr id="9" name="Right Arrow 8"/>
          <p:cNvSpPr/>
          <p:nvPr/>
        </p:nvSpPr>
        <p:spPr>
          <a:xfrm rot="5400000">
            <a:off x="1889530" y="2331179"/>
            <a:ext cx="1332689" cy="194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3237690" y="390753"/>
            <a:ext cx="1332689" cy="194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2459477" y="145118"/>
            <a:ext cx="1439694" cy="642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 Node</a:t>
            </a:r>
          </a:p>
        </p:txBody>
      </p:sp>
      <p:sp>
        <p:nvSpPr>
          <p:cNvPr id="12" name="Right Arrow 11"/>
          <p:cNvSpPr/>
          <p:nvPr/>
        </p:nvSpPr>
        <p:spPr>
          <a:xfrm rot="1845685">
            <a:off x="2922353" y="1966634"/>
            <a:ext cx="1332689" cy="194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1794755" y="1198149"/>
            <a:ext cx="1439694" cy="642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Internal Nodes</a:t>
            </a:r>
          </a:p>
        </p:txBody>
      </p:sp>
      <p:sp>
        <p:nvSpPr>
          <p:cNvPr id="14" name="Right Arrow 13"/>
          <p:cNvSpPr/>
          <p:nvPr/>
        </p:nvSpPr>
        <p:spPr>
          <a:xfrm rot="10800000">
            <a:off x="6226002" y="906319"/>
            <a:ext cx="1332689" cy="194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9045895">
            <a:off x="6683284" y="1637657"/>
            <a:ext cx="1332689" cy="194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7291885" y="826053"/>
            <a:ext cx="1439694" cy="642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Edges</a:t>
            </a:r>
          </a:p>
        </p:txBody>
      </p:sp>
      <p:sp>
        <p:nvSpPr>
          <p:cNvPr id="17" name="Right Arrow 16"/>
          <p:cNvSpPr/>
          <p:nvPr/>
        </p:nvSpPr>
        <p:spPr>
          <a:xfrm rot="16200000">
            <a:off x="2391552" y="5154198"/>
            <a:ext cx="643761" cy="194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6200000">
            <a:off x="1421736" y="5141529"/>
            <a:ext cx="643761" cy="194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1526657" y="5242446"/>
            <a:ext cx="1439694" cy="642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Leaf Nodes</a:t>
            </a:r>
          </a:p>
        </p:txBody>
      </p:sp>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D37DFB16-DC50-43D5-9D05-6B4C89A3D5C9}"/>
                  </a:ext>
                </a:extLst>
              </p14:cNvPr>
              <p14:cNvContentPartPr/>
              <p14:nvPr/>
            </p14:nvContentPartPr>
            <p14:xfrm>
              <a:off x="9034672" y="2470888"/>
              <a:ext cx="8640" cy="50040"/>
            </p14:xfrm>
          </p:contentPart>
        </mc:Choice>
        <mc:Fallback xmlns="">
          <p:pic>
            <p:nvPicPr>
              <p:cNvPr id="27" name="Ink 26">
                <a:extLst>
                  <a:ext uri="{FF2B5EF4-FFF2-40B4-BE49-F238E27FC236}">
                    <a16:creationId xmlns:a16="http://schemas.microsoft.com/office/drawing/2014/main" id="{D37DFB16-DC50-43D5-9D05-6B4C89A3D5C9}"/>
                  </a:ext>
                </a:extLst>
              </p:cNvPr>
              <p:cNvPicPr/>
              <p:nvPr/>
            </p:nvPicPr>
            <p:blipFill>
              <a:blip r:embed="rId4"/>
              <a:stretch>
                <a:fillRect/>
              </a:stretch>
            </p:blipFill>
            <p:spPr>
              <a:xfrm>
                <a:off x="9025672" y="2461888"/>
                <a:ext cx="26280" cy="67680"/>
              </a:xfrm>
              <a:prstGeom prst="rect">
                <a:avLst/>
              </a:prstGeom>
            </p:spPr>
          </p:pic>
        </mc:Fallback>
      </mc:AlternateContent>
    </p:spTree>
    <p:extLst>
      <p:ext uri="{BB962C8B-B14F-4D97-AF65-F5344CB8AC3E}">
        <p14:creationId xmlns:p14="http://schemas.microsoft.com/office/powerpoint/2010/main" val="766728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8"/>
          <p:cNvSpPr txBox="1"/>
          <p:nvPr/>
        </p:nvSpPr>
        <p:spPr>
          <a:xfrm>
            <a:off x="1" y="6145876"/>
            <a:ext cx="12192000" cy="712043"/>
          </a:xfrm>
          <a:prstGeom prst="rect">
            <a:avLst/>
          </a:prstGeom>
          <a:gradFill>
            <a:gsLst>
              <a:gs pos="0">
                <a:srgbClr val="231C34"/>
              </a:gs>
              <a:gs pos="100000">
                <a:srgbClr val="737373"/>
              </a:gs>
            </a:gsLst>
            <a:lin ang="10800025" scaled="0"/>
          </a:gradFill>
          <a:ln>
            <a:noFill/>
          </a:ln>
        </p:spPr>
        <p:txBody>
          <a:bodyPr spcFirstLastPara="1" wrap="square" lIns="91433" tIns="45700" rIns="91433" bIns="45700" anchor="t" anchorCtr="0">
            <a:noAutofit/>
          </a:bodyPr>
          <a:lstStyle/>
          <a:p>
            <a:pPr>
              <a:spcBef>
                <a:spcPts val="0"/>
              </a:spcBef>
              <a:spcAft>
                <a:spcPts val="0"/>
              </a:spcAft>
            </a:pPr>
            <a:endParaRPr sz="1867">
              <a:solidFill>
                <a:schemeClr val="dk1"/>
              </a:solidFill>
              <a:latin typeface="Calibri"/>
              <a:ea typeface="Calibri"/>
              <a:cs typeface="Calibri"/>
              <a:sym typeface="Calibri"/>
            </a:endParaRPr>
          </a:p>
        </p:txBody>
      </p:sp>
      <p:pic>
        <p:nvPicPr>
          <p:cNvPr id="167" name="Google Shape;167;p28"/>
          <p:cNvPicPr preferRelativeResize="0"/>
          <p:nvPr/>
        </p:nvPicPr>
        <p:blipFill>
          <a:blip r:embed="rId3">
            <a:alphaModFix/>
          </a:blip>
          <a:stretch>
            <a:fillRect/>
          </a:stretch>
        </p:blipFill>
        <p:spPr>
          <a:xfrm>
            <a:off x="7745925" y="6072916"/>
            <a:ext cx="4218399" cy="783275"/>
          </a:xfrm>
          <a:prstGeom prst="rect">
            <a:avLst/>
          </a:prstGeom>
          <a:noFill/>
          <a:ln>
            <a:noFill/>
          </a:ln>
        </p:spPr>
      </p:pic>
      <p:sp>
        <p:nvSpPr>
          <p:cNvPr id="2" name="TextBox 1">
            <a:extLst>
              <a:ext uri="{FF2B5EF4-FFF2-40B4-BE49-F238E27FC236}">
                <a16:creationId xmlns:a16="http://schemas.microsoft.com/office/drawing/2014/main" id="{2278A8A6-F40C-433D-9B2F-B5F850C5770E}"/>
              </a:ext>
            </a:extLst>
          </p:cNvPr>
          <p:cNvSpPr txBox="1"/>
          <p:nvPr/>
        </p:nvSpPr>
        <p:spPr>
          <a:xfrm>
            <a:off x="311609" y="631760"/>
            <a:ext cx="11328400" cy="3108543"/>
          </a:xfrm>
          <a:prstGeom prst="rect">
            <a:avLst/>
          </a:prstGeom>
          <a:noFill/>
        </p:spPr>
        <p:txBody>
          <a:bodyPr wrap="square" rtlCol="0">
            <a:spAutoFit/>
          </a:bodyPr>
          <a:lstStyle/>
          <a:p>
            <a:pPr algn="ctr"/>
            <a:r>
              <a:rPr lang="en-US" sz="2800" dirty="0">
                <a:solidFill>
                  <a:srgbClr val="002060"/>
                </a:solidFill>
                <a:latin typeface="Times New Roman" panose="02020603050405020304" pitchFamily="18" charset="0"/>
                <a:cs typeface="Times New Roman" panose="02020603050405020304" pitchFamily="18" charset="0"/>
              </a:rPr>
              <a:t>Nobel Laureate Kenneth Arrow noted that trust is “an essential lubricant” that is critical to moving along the interactions of the world </a:t>
            </a:r>
          </a:p>
          <a:p>
            <a:pPr algn="ctr"/>
            <a:endParaRPr lang="en-US" sz="2800" dirty="0">
              <a:solidFill>
                <a:srgbClr val="002060"/>
              </a:solidFill>
              <a:latin typeface="Times New Roman" panose="02020603050405020304" pitchFamily="18" charset="0"/>
              <a:cs typeface="Times New Roman" panose="02020603050405020304" pitchFamily="18" charset="0"/>
            </a:endParaRPr>
          </a:p>
          <a:p>
            <a:pPr algn="ctr"/>
            <a:endParaRPr lang="en-US" sz="2800" dirty="0">
              <a:solidFill>
                <a:srgbClr val="002060"/>
              </a:solidFill>
              <a:latin typeface="Times New Roman" panose="02020603050405020304" pitchFamily="18" charset="0"/>
              <a:cs typeface="Times New Roman" panose="02020603050405020304" pitchFamily="18" charset="0"/>
            </a:endParaRPr>
          </a:p>
          <a:p>
            <a:pPr algn="ctr"/>
            <a:r>
              <a:rPr lang="en-US" sz="2800" dirty="0">
                <a:solidFill>
                  <a:srgbClr val="002060"/>
                </a:solidFill>
                <a:latin typeface="Times New Roman" panose="02020603050405020304" pitchFamily="18" charset="0"/>
                <a:cs typeface="Times New Roman" panose="02020603050405020304" pitchFamily="18" charset="0"/>
              </a:rPr>
              <a:t>The problem is we need to better understand what </a:t>
            </a:r>
            <a:r>
              <a:rPr lang="en-US" sz="2800" b="1" i="1" dirty="0">
                <a:solidFill>
                  <a:srgbClr val="FF0000"/>
                </a:solidFill>
                <a:latin typeface="Times New Roman" panose="02020603050405020304" pitchFamily="18" charset="0"/>
                <a:cs typeface="Times New Roman" panose="02020603050405020304" pitchFamily="18" charset="0"/>
              </a:rPr>
              <a:t>trust</a:t>
            </a:r>
            <a:r>
              <a:rPr lang="en-US" sz="2800" dirty="0">
                <a:solidFill>
                  <a:srgbClr val="002060"/>
                </a:solidFill>
                <a:latin typeface="Times New Roman" panose="02020603050405020304" pitchFamily="18" charset="0"/>
                <a:cs typeface="Times New Roman" panose="02020603050405020304" pitchFamily="18" charset="0"/>
              </a:rPr>
              <a:t> looks like in the world of AI in order to move forward </a:t>
            </a:r>
          </a:p>
          <a:p>
            <a:pPr marL="457189" indent="-457189" algn="ctr">
              <a:buFont typeface="Wingdings" panose="05000000000000000000" pitchFamily="2" charset="2"/>
              <a:buChar char="v"/>
            </a:pPr>
            <a:endParaRPr lang="en-US" sz="28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4717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457200"/>
            <a:ext cx="11229975" cy="5293757"/>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solidFill>
                  <a:schemeClr val="tx2">
                    <a:lumMod val="75000"/>
                  </a:schemeClr>
                </a:solidFill>
                <a:latin typeface="Times New Roman" panose="02020603050405020304" pitchFamily="18" charset="0"/>
                <a:cs typeface="Times New Roman" panose="02020603050405020304" pitchFamily="18" charset="0"/>
              </a:rPr>
              <a:t>Make sure to emphasize the </a:t>
            </a:r>
            <a:r>
              <a:rPr lang="en-US" sz="2800" b="1" dirty="0">
                <a:solidFill>
                  <a:srgbClr val="FF0000"/>
                </a:solidFill>
                <a:latin typeface="Times New Roman" panose="02020603050405020304" pitchFamily="18" charset="0"/>
                <a:cs typeface="Times New Roman" panose="02020603050405020304" pitchFamily="18" charset="0"/>
              </a:rPr>
              <a:t>Science</a:t>
            </a:r>
            <a:r>
              <a:rPr lang="en-US" sz="2800" dirty="0">
                <a:solidFill>
                  <a:schemeClr val="tx2">
                    <a:lumMod val="75000"/>
                  </a:schemeClr>
                </a:solidFill>
                <a:latin typeface="Times New Roman" panose="02020603050405020304" pitchFamily="18" charset="0"/>
                <a:cs typeface="Times New Roman" panose="02020603050405020304" pitchFamily="18" charset="0"/>
              </a:rPr>
              <a:t> part of </a:t>
            </a:r>
            <a:r>
              <a:rPr lang="en-US" sz="2800" b="1" dirty="0">
                <a:solidFill>
                  <a:srgbClr val="FF0000"/>
                </a:solidFill>
                <a:latin typeface="Times New Roman" panose="02020603050405020304" pitchFamily="18" charset="0"/>
                <a:cs typeface="Times New Roman" panose="02020603050405020304" pitchFamily="18" charset="0"/>
              </a:rPr>
              <a:t>Data Science</a:t>
            </a:r>
          </a:p>
          <a:p>
            <a:endParaRPr lang="en-US" sz="1000" b="1" dirty="0">
              <a:solidFill>
                <a:schemeClr val="tx2">
                  <a:lumMod val="7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800" dirty="0">
                <a:solidFill>
                  <a:schemeClr val="tx2">
                    <a:lumMod val="75000"/>
                  </a:schemeClr>
                </a:solidFill>
                <a:latin typeface="Times New Roman" panose="02020603050405020304" pitchFamily="18" charset="0"/>
                <a:cs typeface="Times New Roman" panose="02020603050405020304" pitchFamily="18" charset="0"/>
              </a:rPr>
              <a:t>Spend more time </a:t>
            </a:r>
            <a:r>
              <a:rPr lang="en-US" sz="2800" b="1" u="sng" dirty="0">
                <a:solidFill>
                  <a:srgbClr val="FF0000"/>
                </a:solidFill>
                <a:latin typeface="Times New Roman" panose="02020603050405020304" pitchFamily="18" charset="0"/>
                <a:cs typeface="Times New Roman" panose="02020603050405020304" pitchFamily="18" charset="0"/>
              </a:rPr>
              <a:t>defining the questions </a:t>
            </a:r>
            <a:r>
              <a:rPr lang="en-US" sz="2800" dirty="0">
                <a:solidFill>
                  <a:schemeClr val="tx2">
                    <a:lumMod val="75000"/>
                  </a:schemeClr>
                </a:solidFill>
                <a:latin typeface="Times New Roman" panose="02020603050405020304" pitchFamily="18" charset="0"/>
                <a:cs typeface="Times New Roman" panose="02020603050405020304" pitchFamily="18" charset="0"/>
              </a:rPr>
              <a:t>we are trying to answer to ensure we have the correct data to address the problem. </a:t>
            </a:r>
          </a:p>
          <a:p>
            <a:endParaRPr lang="en-US" sz="1000" dirty="0">
              <a:solidFill>
                <a:schemeClr val="tx2">
                  <a:lumMod val="7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800" dirty="0">
                <a:solidFill>
                  <a:schemeClr val="tx2">
                    <a:lumMod val="75000"/>
                  </a:schemeClr>
                </a:solidFill>
                <a:latin typeface="Times New Roman" panose="02020603050405020304" pitchFamily="18" charset="0"/>
                <a:cs typeface="Times New Roman" panose="02020603050405020304" pitchFamily="18" charset="0"/>
              </a:rPr>
              <a:t>Ensuring that sources of data are well known and robust enough to generalize to wide populations – if not limit the scope. </a:t>
            </a:r>
          </a:p>
          <a:p>
            <a:endParaRPr lang="en-US" sz="1000" dirty="0">
              <a:solidFill>
                <a:schemeClr val="tx2">
                  <a:lumMod val="7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800" dirty="0">
                <a:solidFill>
                  <a:schemeClr val="tx2">
                    <a:lumMod val="75000"/>
                  </a:schemeClr>
                </a:solidFill>
                <a:latin typeface="Times New Roman" panose="02020603050405020304" pitchFamily="18" charset="0"/>
                <a:cs typeface="Times New Roman" panose="02020603050405020304" pitchFamily="18" charset="0"/>
              </a:rPr>
              <a:t>Know the limitations of the method </a:t>
            </a:r>
          </a:p>
          <a:p>
            <a:pPr marL="914400" lvl="1" indent="-457200">
              <a:buFont typeface="Wingdings" panose="05000000000000000000" pitchFamily="2" charset="2"/>
              <a:buChar char="v"/>
            </a:pPr>
            <a:r>
              <a:rPr lang="en-US" sz="2800" dirty="0">
                <a:solidFill>
                  <a:schemeClr val="tx2">
                    <a:lumMod val="75000"/>
                  </a:schemeClr>
                </a:solidFill>
                <a:latin typeface="Times New Roman" panose="02020603050405020304" pitchFamily="18" charset="0"/>
                <a:cs typeface="Times New Roman" panose="02020603050405020304" pitchFamily="18" charset="0"/>
              </a:rPr>
              <a:t> Machine Learning works best when inputs and outputs are well defined and a clear metric for success is established!</a:t>
            </a:r>
          </a:p>
          <a:p>
            <a:pPr marL="457200" indent="-457200">
              <a:buFont typeface="Wingdings" panose="05000000000000000000" pitchFamily="2" charset="2"/>
              <a:buChar char="Ø"/>
            </a:pPr>
            <a:r>
              <a:rPr lang="en-US" sz="2800" dirty="0">
                <a:solidFill>
                  <a:schemeClr val="tx2">
                    <a:lumMod val="75000"/>
                  </a:schemeClr>
                </a:solidFill>
                <a:latin typeface="Times New Roman" panose="02020603050405020304" pitchFamily="18" charset="0"/>
                <a:cs typeface="Times New Roman" panose="02020603050405020304" pitchFamily="18" charset="0"/>
              </a:rPr>
              <a:t>Machine learning systems designed to make decisions that are fully automated are </a:t>
            </a:r>
            <a:r>
              <a:rPr lang="en-US" sz="2800" b="1" dirty="0">
                <a:solidFill>
                  <a:schemeClr val="tx2">
                    <a:lumMod val="75000"/>
                  </a:schemeClr>
                </a:solidFill>
                <a:latin typeface="Times New Roman" panose="02020603050405020304" pitchFamily="18" charset="0"/>
                <a:cs typeface="Times New Roman" panose="02020603050405020304" pitchFamily="18" charset="0"/>
              </a:rPr>
              <a:t>very risky</a:t>
            </a:r>
            <a:r>
              <a:rPr lang="en-US" sz="2800" dirty="0">
                <a:solidFill>
                  <a:schemeClr val="tx2">
                    <a:lumMod val="75000"/>
                  </a:schemeClr>
                </a:solidFill>
                <a:latin typeface="Times New Roman" panose="02020603050405020304" pitchFamily="18" charset="0"/>
                <a:cs typeface="Times New Roman" panose="02020603050405020304" pitchFamily="18" charset="0"/>
              </a:rPr>
              <a:t>.  The combination of </a:t>
            </a:r>
            <a:r>
              <a:rPr lang="en-US" sz="2800" b="1" dirty="0">
                <a:solidFill>
                  <a:srgbClr val="FF0000"/>
                </a:solidFill>
                <a:latin typeface="Times New Roman" panose="02020603050405020304" pitchFamily="18" charset="0"/>
                <a:cs typeface="Times New Roman" panose="02020603050405020304" pitchFamily="18" charset="0"/>
              </a:rPr>
              <a:t>human intuition </a:t>
            </a:r>
            <a:r>
              <a:rPr lang="en-US" sz="2800" dirty="0">
                <a:solidFill>
                  <a:schemeClr val="tx2">
                    <a:lumMod val="75000"/>
                  </a:schemeClr>
                </a:solidFill>
                <a:latin typeface="Times New Roman" panose="02020603050405020304" pitchFamily="18" charset="0"/>
                <a:cs typeface="Times New Roman" panose="02020603050405020304" pitchFamily="18" charset="0"/>
              </a:rPr>
              <a:t>and expertise alongside machine learning systems is a better approach. </a:t>
            </a:r>
          </a:p>
        </p:txBody>
      </p:sp>
    </p:spTree>
    <p:extLst>
      <p:ext uri="{BB962C8B-B14F-4D97-AF65-F5344CB8AC3E}">
        <p14:creationId xmlns:p14="http://schemas.microsoft.com/office/powerpoint/2010/main" val="174080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4" end="4"/>
                                            </p:txEl>
                                          </p:spTgt>
                                        </p:tgtEl>
                                        <p:attrNameLst>
                                          <p:attrName>style.visibility</p:attrName>
                                        </p:attrNameLst>
                                      </p:cBhvr>
                                      <p:to>
                                        <p:strVal val="visible"/>
                                      </p:to>
                                    </p:set>
                                    <p:animEffect transition="in" filter="fade">
                                      <p:cBhvr>
                                        <p:cTn id="14" dur="1000"/>
                                        <p:tgtEl>
                                          <p:spTgt spid="5">
                                            <p:txEl>
                                              <p:pRg st="4" end="4"/>
                                            </p:txEl>
                                          </p:spTgt>
                                        </p:tgtEl>
                                      </p:cBhvr>
                                    </p:animEffect>
                                    <p:anim calcmode="lin" valueType="num">
                                      <p:cBhvr>
                                        <p:cTn id="15"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fade">
                                      <p:cBhvr>
                                        <p:cTn id="21" dur="1000"/>
                                        <p:tgtEl>
                                          <p:spTgt spid="5">
                                            <p:txEl>
                                              <p:pRg st="6" end="6"/>
                                            </p:txEl>
                                          </p:spTgt>
                                        </p:tgtEl>
                                      </p:cBhvr>
                                    </p:animEffect>
                                    <p:anim calcmode="lin" valueType="num">
                                      <p:cBhvr>
                                        <p:cTn id="22"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6" end="6"/>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5">
                                            <p:txEl>
                                              <p:pRg st="7" end="7"/>
                                            </p:txEl>
                                          </p:spTgt>
                                        </p:tgtEl>
                                        <p:attrNameLst>
                                          <p:attrName>style.visibility</p:attrName>
                                        </p:attrNameLst>
                                      </p:cBhvr>
                                      <p:to>
                                        <p:strVal val="visible"/>
                                      </p:to>
                                    </p:set>
                                    <p:animEffect transition="in" filter="fade">
                                      <p:cBhvr>
                                        <p:cTn id="26" dur="1000"/>
                                        <p:tgtEl>
                                          <p:spTgt spid="5">
                                            <p:txEl>
                                              <p:pRg st="7" end="7"/>
                                            </p:txEl>
                                          </p:spTgt>
                                        </p:tgtEl>
                                      </p:cBhvr>
                                    </p:animEffect>
                                    <p:anim calcmode="lin" valueType="num">
                                      <p:cBhvr>
                                        <p:cTn id="27"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8"/>
          <p:cNvSpPr txBox="1"/>
          <p:nvPr/>
        </p:nvSpPr>
        <p:spPr>
          <a:xfrm>
            <a:off x="1" y="6145876"/>
            <a:ext cx="12192000" cy="712043"/>
          </a:xfrm>
          <a:prstGeom prst="rect">
            <a:avLst/>
          </a:prstGeom>
          <a:gradFill>
            <a:gsLst>
              <a:gs pos="0">
                <a:srgbClr val="231C34"/>
              </a:gs>
              <a:gs pos="100000">
                <a:srgbClr val="737373"/>
              </a:gs>
            </a:gsLst>
            <a:lin ang="10800025" scaled="0"/>
          </a:gradFill>
          <a:ln>
            <a:noFill/>
          </a:ln>
        </p:spPr>
        <p:txBody>
          <a:bodyPr spcFirstLastPara="1" wrap="square" lIns="91433" tIns="45700" rIns="91433" bIns="45700" anchor="t" anchorCtr="0">
            <a:noAutofit/>
          </a:bodyPr>
          <a:lstStyle/>
          <a:p>
            <a:pPr>
              <a:spcBef>
                <a:spcPts val="0"/>
              </a:spcBef>
              <a:spcAft>
                <a:spcPts val="0"/>
              </a:spcAft>
            </a:pPr>
            <a:endParaRPr sz="1867">
              <a:solidFill>
                <a:schemeClr val="dk1"/>
              </a:solidFill>
              <a:latin typeface="Calibri"/>
              <a:ea typeface="Calibri"/>
              <a:cs typeface="Calibri"/>
              <a:sym typeface="Calibri"/>
            </a:endParaRPr>
          </a:p>
        </p:txBody>
      </p:sp>
      <p:pic>
        <p:nvPicPr>
          <p:cNvPr id="167" name="Google Shape;167;p28"/>
          <p:cNvPicPr preferRelativeResize="0"/>
          <p:nvPr/>
        </p:nvPicPr>
        <p:blipFill>
          <a:blip r:embed="rId3">
            <a:alphaModFix/>
          </a:blip>
          <a:stretch>
            <a:fillRect/>
          </a:stretch>
        </p:blipFill>
        <p:spPr>
          <a:xfrm>
            <a:off x="7745925" y="6072916"/>
            <a:ext cx="4218399" cy="783275"/>
          </a:xfrm>
          <a:prstGeom prst="rect">
            <a:avLst/>
          </a:prstGeom>
          <a:noFill/>
          <a:ln>
            <a:noFill/>
          </a:ln>
        </p:spPr>
      </p:pic>
      <p:sp>
        <p:nvSpPr>
          <p:cNvPr id="4" name="Google Shape;151;p26">
            <a:extLst>
              <a:ext uri="{FF2B5EF4-FFF2-40B4-BE49-F238E27FC236}">
                <a16:creationId xmlns:a16="http://schemas.microsoft.com/office/drawing/2014/main" id="{5211FBC9-83A6-4604-BDCA-8579A3A3F369}"/>
              </a:ext>
            </a:extLst>
          </p:cNvPr>
          <p:cNvSpPr txBox="1"/>
          <p:nvPr/>
        </p:nvSpPr>
        <p:spPr>
          <a:xfrm>
            <a:off x="732017" y="0"/>
            <a:ext cx="10618400" cy="5588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US" sz="2800" dirty="0">
                <a:solidFill>
                  <a:srgbClr val="002060"/>
                </a:solidFill>
                <a:latin typeface="Times New Roman" panose="02020603050405020304" pitchFamily="18" charset="0"/>
                <a:cs typeface="Times New Roman" panose="02020603050405020304" pitchFamily="18" charset="0"/>
                <a:sym typeface="Times New Roman"/>
              </a:rPr>
              <a:t>Methods to Enhance the Capability to Distrust: Democratization</a:t>
            </a:r>
            <a:endParaRPr sz="2800" dirty="0">
              <a:solidFill>
                <a:srgbClr val="002060"/>
              </a:solidFill>
              <a:latin typeface="Times New Roman" panose="02020603050405020304" pitchFamily="18" charset="0"/>
              <a:cs typeface="Times New Roman" panose="02020603050405020304" pitchFamily="18" charset="0"/>
              <a:sym typeface="Times New Roman"/>
            </a:endParaRPr>
          </a:p>
        </p:txBody>
      </p:sp>
      <p:sp>
        <p:nvSpPr>
          <p:cNvPr id="2" name="TextBox 1">
            <a:extLst>
              <a:ext uri="{FF2B5EF4-FFF2-40B4-BE49-F238E27FC236}">
                <a16:creationId xmlns:a16="http://schemas.microsoft.com/office/drawing/2014/main" id="{2278A8A6-F40C-433D-9B2F-B5F850C5770E}"/>
              </a:ext>
            </a:extLst>
          </p:cNvPr>
          <p:cNvSpPr txBox="1"/>
          <p:nvPr/>
        </p:nvSpPr>
        <p:spPr>
          <a:xfrm>
            <a:off x="94796" y="546159"/>
            <a:ext cx="12021004" cy="4709174"/>
          </a:xfrm>
          <a:prstGeom prst="rect">
            <a:avLst/>
          </a:prstGeom>
          <a:noFill/>
        </p:spPr>
        <p:txBody>
          <a:bodyPr wrap="square" rtlCol="0">
            <a:spAutoFit/>
          </a:bodyPr>
          <a:lstStyle/>
          <a:p>
            <a:endParaRPr lang="en-US" sz="2667" dirty="0">
              <a:hlinkClick r:id="rId4"/>
            </a:endParaRPr>
          </a:p>
          <a:p>
            <a:pPr marL="457189" indent="-457189">
              <a:buFont typeface="Wingdings" panose="05000000000000000000" pitchFamily="2" charset="2"/>
              <a:buChar char="v"/>
            </a:pPr>
            <a:r>
              <a:rPr lang="en-US" sz="2667" dirty="0">
                <a:latin typeface="Baskerville Old Face" panose="02020602080505020303" pitchFamily="18" charset="0"/>
              </a:rPr>
              <a:t>Short Courses on </a:t>
            </a:r>
            <a:r>
              <a:rPr lang="en-US" sz="2667" dirty="0">
                <a:latin typeface="Baskerville Old Face" panose="02020602080505020303" pitchFamily="18" charset="0"/>
                <a:hlinkClick r:id="rId4"/>
              </a:rPr>
              <a:t>AI BIAS</a:t>
            </a:r>
            <a:r>
              <a:rPr lang="en-US" sz="2667" dirty="0">
                <a:latin typeface="Baskerville Old Face" panose="02020602080505020303" pitchFamily="18" charset="0"/>
              </a:rPr>
              <a:t>, </a:t>
            </a:r>
            <a:r>
              <a:rPr lang="en-US" sz="2400" dirty="0">
                <a:latin typeface="Baskerville Old Face" panose="02020602080505020303" pitchFamily="18" charset="0"/>
              </a:rPr>
              <a:t>Sara </a:t>
            </a:r>
            <a:r>
              <a:rPr lang="en-US" sz="2400" dirty="0" err="1">
                <a:latin typeface="Baskerville Old Face" panose="02020602080505020303" pitchFamily="18" charset="0"/>
              </a:rPr>
              <a:t>Hajian</a:t>
            </a:r>
            <a:r>
              <a:rPr lang="en-US" sz="2400" dirty="0">
                <a:latin typeface="Baskerville Old Face" panose="02020602080505020303" pitchFamily="18" charset="0"/>
              </a:rPr>
              <a:t>, Francesco </a:t>
            </a:r>
            <a:r>
              <a:rPr lang="en-US" sz="2400" dirty="0" err="1">
                <a:latin typeface="Baskerville Old Face" panose="02020602080505020303" pitchFamily="18" charset="0"/>
              </a:rPr>
              <a:t>Bonchi</a:t>
            </a:r>
            <a:r>
              <a:rPr lang="en-US" sz="2400" dirty="0">
                <a:latin typeface="Baskerville Old Face" panose="02020602080505020303" pitchFamily="18" charset="0"/>
              </a:rPr>
              <a:t> and Carlos Castillo  </a:t>
            </a:r>
            <a:endParaRPr lang="en-US" sz="3200" dirty="0">
              <a:latin typeface="Baskerville Old Face" panose="02020602080505020303" pitchFamily="18" charset="0"/>
            </a:endParaRPr>
          </a:p>
          <a:p>
            <a:endParaRPr lang="en-US" sz="2667" dirty="0"/>
          </a:p>
          <a:p>
            <a:pPr marL="457189" indent="-457189">
              <a:buFont typeface="Wingdings" panose="05000000000000000000" pitchFamily="2" charset="2"/>
              <a:buChar char="v"/>
            </a:pPr>
            <a:r>
              <a:rPr lang="en-US" sz="2667" dirty="0">
                <a:hlinkClick r:id="rId5"/>
              </a:rPr>
              <a:t>Trust Project</a:t>
            </a:r>
            <a:endParaRPr lang="en-US" sz="2667" dirty="0"/>
          </a:p>
          <a:p>
            <a:endParaRPr lang="en-US" sz="2667" dirty="0"/>
          </a:p>
          <a:p>
            <a:pPr marL="457189" indent="-457189">
              <a:buFont typeface="Wingdings" panose="05000000000000000000" pitchFamily="2" charset="2"/>
              <a:buChar char="v"/>
            </a:pPr>
            <a:r>
              <a:rPr lang="en-US" sz="2800" dirty="0">
                <a:solidFill>
                  <a:srgbClr val="002060"/>
                </a:solidFill>
                <a:latin typeface="Times New Roman" panose="02020603050405020304" pitchFamily="18" charset="0"/>
                <a:cs typeface="Times New Roman" panose="02020603050405020304" pitchFamily="18" charset="0"/>
              </a:rPr>
              <a:t>Use open source tools in model building: Patrick Hall, </a:t>
            </a:r>
            <a:r>
              <a:rPr lang="en-US" sz="2133" dirty="0">
                <a:hlinkClick r:id="rId6"/>
              </a:rPr>
              <a:t>https://github.com/jphall663/awesome-machine-learning-interpretability</a:t>
            </a:r>
            <a:r>
              <a:rPr lang="en-US" sz="2133" dirty="0">
                <a:solidFill>
                  <a:srgbClr val="002060"/>
                </a:solidFill>
                <a:latin typeface="Times New Roman" panose="02020603050405020304" pitchFamily="18" charset="0"/>
                <a:cs typeface="Times New Roman" panose="02020603050405020304" pitchFamily="18" charset="0"/>
              </a:rPr>
              <a:t> </a:t>
            </a:r>
          </a:p>
          <a:p>
            <a:pPr marL="457189" indent="-457189">
              <a:buFont typeface="Wingdings" panose="05000000000000000000" pitchFamily="2" charset="2"/>
              <a:buChar char="v"/>
            </a:pPr>
            <a:endParaRPr lang="en-US" sz="2133" dirty="0">
              <a:solidFill>
                <a:srgbClr val="002060"/>
              </a:solidFill>
              <a:latin typeface="Times New Roman" panose="02020603050405020304" pitchFamily="18" charset="0"/>
              <a:cs typeface="Times New Roman" panose="02020603050405020304" pitchFamily="18" charset="0"/>
            </a:endParaRPr>
          </a:p>
          <a:p>
            <a:pPr marL="457189" indent="-457189">
              <a:buFont typeface="Wingdings" panose="05000000000000000000" pitchFamily="2" charset="2"/>
              <a:buChar char="v"/>
            </a:pPr>
            <a:r>
              <a:rPr lang="en-US" sz="3200" dirty="0">
                <a:hlinkClick r:id="rId7"/>
              </a:rPr>
              <a:t>https://poloclub.github.io/cnn-explainer/</a:t>
            </a:r>
            <a:endParaRPr lang="en-US" sz="3200" dirty="0"/>
          </a:p>
          <a:p>
            <a:pPr marL="457189" indent="-457189">
              <a:buFont typeface="Wingdings" panose="05000000000000000000" pitchFamily="2" charset="2"/>
              <a:buChar char="v"/>
            </a:pPr>
            <a:r>
              <a:rPr lang="en-US" sz="3200" dirty="0"/>
              <a:t> SHAP and LIME Video: </a:t>
            </a:r>
            <a:r>
              <a:rPr lang="en-US" sz="3200" dirty="0">
                <a:hlinkClick r:id="rId8"/>
              </a:rPr>
              <a:t>https://www.youtube.com/watch?v=jhopjN08lTM</a:t>
            </a:r>
            <a:endParaRPr lang="en-US" sz="3200" dirty="0"/>
          </a:p>
        </p:txBody>
      </p:sp>
      <p:pic>
        <p:nvPicPr>
          <p:cNvPr id="5" name="Picture 4" descr="A picture containing drawing&#10;&#10;Description automatically generated">
            <a:extLst>
              <a:ext uri="{FF2B5EF4-FFF2-40B4-BE49-F238E27FC236}">
                <a16:creationId xmlns:a16="http://schemas.microsoft.com/office/drawing/2014/main" id="{D3BEC30B-D728-45E3-BF6E-83A4E6011E63}"/>
              </a:ext>
            </a:extLst>
          </p:cNvPr>
          <p:cNvPicPr>
            <a:picLocks noChangeAspect="1"/>
          </p:cNvPicPr>
          <p:nvPr/>
        </p:nvPicPr>
        <p:blipFill>
          <a:blip r:embed="rId9"/>
          <a:stretch>
            <a:fillRect/>
          </a:stretch>
        </p:blipFill>
        <p:spPr>
          <a:xfrm>
            <a:off x="2590800" y="1681135"/>
            <a:ext cx="819121" cy="797565"/>
          </a:xfrm>
          <a:prstGeom prst="rect">
            <a:avLst/>
          </a:prstGeom>
        </p:spPr>
      </p:pic>
    </p:spTree>
    <p:extLst>
      <p:ext uri="{BB962C8B-B14F-4D97-AF65-F5344CB8AC3E}">
        <p14:creationId xmlns:p14="http://schemas.microsoft.com/office/powerpoint/2010/main" val="8744397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BDA5B3-EC2A-069B-0CF0-068FE6B49CDA}"/>
              </a:ext>
            </a:extLst>
          </p:cNvPr>
          <p:cNvSpPr txBox="1"/>
          <p:nvPr/>
        </p:nvSpPr>
        <p:spPr>
          <a:xfrm>
            <a:off x="3810000" y="1219200"/>
            <a:ext cx="4686300" cy="1323439"/>
          </a:xfrm>
          <a:prstGeom prst="rect">
            <a:avLst/>
          </a:prstGeom>
          <a:noFill/>
        </p:spPr>
        <p:txBody>
          <a:bodyPr wrap="square" rtlCol="0">
            <a:spAutoFit/>
          </a:bodyPr>
          <a:lstStyle/>
          <a:p>
            <a:pPr algn="ctr"/>
            <a:r>
              <a:rPr lang="en-US" sz="4000" dirty="0">
                <a:solidFill>
                  <a:schemeClr val="bg2">
                    <a:lumMod val="25000"/>
                  </a:schemeClr>
                </a:solidFill>
                <a:latin typeface="Times New Roman" panose="02020603050405020304" pitchFamily="18" charset="0"/>
                <a:cs typeface="Times New Roman" panose="02020603050405020304" pitchFamily="18" charset="0"/>
              </a:rPr>
              <a:t>What else can go wrong….well</a:t>
            </a:r>
          </a:p>
        </p:txBody>
      </p:sp>
    </p:spTree>
    <p:extLst>
      <p:ext uri="{BB962C8B-B14F-4D97-AF65-F5344CB8AC3E}">
        <p14:creationId xmlns:p14="http://schemas.microsoft.com/office/powerpoint/2010/main" val="23973850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504951" y="0"/>
            <a:ext cx="8477250"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 Examples</a:t>
            </a:r>
          </a:p>
        </p:txBody>
      </p:sp>
      <p:sp>
        <p:nvSpPr>
          <p:cNvPr id="5" name="TextBox 4"/>
          <p:cNvSpPr txBox="1"/>
          <p:nvPr/>
        </p:nvSpPr>
        <p:spPr>
          <a:xfrm>
            <a:off x="152400" y="304800"/>
            <a:ext cx="11229975" cy="4832092"/>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Facebook </a:t>
            </a:r>
          </a:p>
          <a:p>
            <a:pPr marL="914400" lvl="1"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Spread of Fake News </a:t>
            </a: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r>
              <a:rPr lang="en-US" sz="28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source: </a:t>
            </a:r>
            <a:r>
              <a:rPr lang="en-US" sz="1400" dirty="0">
                <a:latin typeface="Times New Roman" panose="02020603050405020304" pitchFamily="18" charset="0"/>
                <a:cs typeface="Times New Roman" panose="02020603050405020304" pitchFamily="18" charset="0"/>
                <a:hlinkClick r:id="rId2"/>
              </a:rPr>
              <a:t>https://www.buzzfeednews.com/article/craigsilverman/viral-fake-election-news-outperformed-real-news-on-facebook</a:t>
            </a:r>
            <a:endParaRPr lang="en-US" sz="14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Myanmar Genocide  </a:t>
            </a:r>
          </a:p>
        </p:txBody>
      </p:sp>
      <p:pic>
        <p:nvPicPr>
          <p:cNvPr id="3" name="Picture 2">
            <a:extLst>
              <a:ext uri="{FF2B5EF4-FFF2-40B4-BE49-F238E27FC236}">
                <a16:creationId xmlns:a16="http://schemas.microsoft.com/office/drawing/2014/main" id="{2835BE75-B859-2E2C-3428-2E3A98E2CC7D}"/>
              </a:ext>
            </a:extLst>
          </p:cNvPr>
          <p:cNvPicPr>
            <a:picLocks noChangeAspect="1"/>
          </p:cNvPicPr>
          <p:nvPr/>
        </p:nvPicPr>
        <p:blipFill>
          <a:blip r:embed="rId3"/>
          <a:stretch>
            <a:fillRect/>
          </a:stretch>
        </p:blipFill>
        <p:spPr>
          <a:xfrm>
            <a:off x="1676400" y="5027498"/>
            <a:ext cx="7503490" cy="1624924"/>
          </a:xfrm>
          <a:prstGeom prst="rect">
            <a:avLst/>
          </a:prstGeom>
        </p:spPr>
      </p:pic>
      <p:pic>
        <p:nvPicPr>
          <p:cNvPr id="7" name="Picture 6">
            <a:extLst>
              <a:ext uri="{FF2B5EF4-FFF2-40B4-BE49-F238E27FC236}">
                <a16:creationId xmlns:a16="http://schemas.microsoft.com/office/drawing/2014/main" id="{2C4A2B7D-6667-4FA9-46B8-CA53E827CB49}"/>
              </a:ext>
            </a:extLst>
          </p:cNvPr>
          <p:cNvPicPr>
            <a:picLocks noChangeAspect="1"/>
          </p:cNvPicPr>
          <p:nvPr/>
        </p:nvPicPr>
        <p:blipFill>
          <a:blip r:embed="rId4"/>
          <a:stretch>
            <a:fillRect/>
          </a:stretch>
        </p:blipFill>
        <p:spPr>
          <a:xfrm>
            <a:off x="1067387" y="1219200"/>
            <a:ext cx="9399999" cy="2618491"/>
          </a:xfrm>
          <a:prstGeom prst="rect">
            <a:avLst/>
          </a:prstGeom>
        </p:spPr>
      </p:pic>
      <p:sp>
        <p:nvSpPr>
          <p:cNvPr id="8" name="TextBox 7">
            <a:extLst>
              <a:ext uri="{FF2B5EF4-FFF2-40B4-BE49-F238E27FC236}">
                <a16:creationId xmlns:a16="http://schemas.microsoft.com/office/drawing/2014/main" id="{0B5258CA-DB23-49A3-B865-676796446AC4}"/>
              </a:ext>
            </a:extLst>
          </p:cNvPr>
          <p:cNvSpPr txBox="1"/>
          <p:nvPr/>
        </p:nvSpPr>
        <p:spPr>
          <a:xfrm>
            <a:off x="3575533" y="6461922"/>
            <a:ext cx="6705600" cy="381000"/>
          </a:xfrm>
          <a:prstGeom prst="rect">
            <a:avLst/>
          </a:prstGeom>
          <a:noFill/>
        </p:spPr>
        <p:txBody>
          <a:bodyPr wrap="square" rtlCol="0">
            <a:spAutoFit/>
          </a:bodyPr>
          <a:lstStyle/>
          <a:p>
            <a:r>
              <a:rPr lang="en-US" dirty="0"/>
              <a:t>Source: Time.com</a:t>
            </a:r>
          </a:p>
        </p:txBody>
      </p:sp>
    </p:spTree>
    <p:extLst>
      <p:ext uri="{BB962C8B-B14F-4D97-AF65-F5344CB8AC3E}">
        <p14:creationId xmlns:p14="http://schemas.microsoft.com/office/powerpoint/2010/main" val="4114004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80A0F230-09B9-052B-4A50-E074A023B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0"/>
            <a:ext cx="9067800" cy="6019800"/>
          </a:xfrm>
          <a:prstGeom prst="rect">
            <a:avLst/>
          </a:prstGeom>
        </p:spPr>
      </p:pic>
    </p:spTree>
    <p:extLst>
      <p:ext uri="{BB962C8B-B14F-4D97-AF65-F5344CB8AC3E}">
        <p14:creationId xmlns:p14="http://schemas.microsoft.com/office/powerpoint/2010/main" val="13765735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03A746-0D17-722A-DA4B-EB8BEF21FBC3}"/>
              </a:ext>
            </a:extLst>
          </p:cNvPr>
          <p:cNvSpPr txBox="1"/>
          <p:nvPr/>
        </p:nvSpPr>
        <p:spPr>
          <a:xfrm>
            <a:off x="3752850" y="-25400"/>
            <a:ext cx="4686300"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Why?</a:t>
            </a:r>
          </a:p>
        </p:txBody>
      </p:sp>
      <p:pic>
        <p:nvPicPr>
          <p:cNvPr id="3" name="Picture 2" descr="Diagram&#10;&#10;Description automatically generated">
            <a:extLst>
              <a:ext uri="{FF2B5EF4-FFF2-40B4-BE49-F238E27FC236}">
                <a16:creationId xmlns:a16="http://schemas.microsoft.com/office/drawing/2014/main" id="{DAB729BD-64E9-859C-D98F-8E47F7F02B9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76600" y="647584"/>
            <a:ext cx="5990952" cy="5360991"/>
          </a:xfrm>
          <a:prstGeom prst="rect">
            <a:avLst/>
          </a:prstGeom>
        </p:spPr>
      </p:pic>
    </p:spTree>
    <p:extLst>
      <p:ext uri="{BB962C8B-B14F-4D97-AF65-F5344CB8AC3E}">
        <p14:creationId xmlns:p14="http://schemas.microsoft.com/office/powerpoint/2010/main" val="364493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AC99E1-6819-3B33-DCEF-20305A4E224A}"/>
              </a:ext>
            </a:extLst>
          </p:cNvPr>
          <p:cNvSpPr>
            <a:spLocks noGrp="1"/>
          </p:cNvSpPr>
          <p:nvPr>
            <p:ph type="sldNum" sz="quarter" idx="12"/>
          </p:nvPr>
        </p:nvSpPr>
        <p:spPr/>
        <p:txBody>
          <a:bodyPr/>
          <a:lstStyle/>
          <a:p>
            <a:fld id="{5ACD0CF0-90CC-9C41-A77B-2776398A8C8B}" type="slidenum">
              <a:rPr lang="en-US" smtClean="0"/>
              <a:pPr/>
              <a:t>9</a:t>
            </a:fld>
            <a:endParaRPr lang="en-US"/>
          </a:p>
        </p:txBody>
      </p:sp>
      <p:sp>
        <p:nvSpPr>
          <p:cNvPr id="5" name="TextBox 4">
            <a:extLst>
              <a:ext uri="{FF2B5EF4-FFF2-40B4-BE49-F238E27FC236}">
                <a16:creationId xmlns:a16="http://schemas.microsoft.com/office/drawing/2014/main" id="{9C025E86-DE2E-1DF7-AEC8-2C6613624052}"/>
              </a:ext>
            </a:extLst>
          </p:cNvPr>
          <p:cNvSpPr txBox="1"/>
          <p:nvPr/>
        </p:nvSpPr>
        <p:spPr>
          <a:xfrm>
            <a:off x="1371600" y="685800"/>
            <a:ext cx="6858000" cy="1077218"/>
          </a:xfrm>
          <a:prstGeom prst="rect">
            <a:avLst/>
          </a:prstGeom>
          <a:noFill/>
        </p:spPr>
        <p:txBody>
          <a:bodyPr wrap="square" rtlCol="0">
            <a:spAutoFit/>
          </a:bodyPr>
          <a:lstStyle/>
          <a:p>
            <a:pPr algn="ctr"/>
            <a:r>
              <a:rPr lang="en-US" sz="3200" dirty="0">
                <a:solidFill>
                  <a:schemeClr val="bg2">
                    <a:lumMod val="25000"/>
                  </a:schemeClr>
                </a:solidFill>
                <a:latin typeface="Times New Roman" panose="02020603050405020304" pitchFamily="18" charset="0"/>
                <a:cs typeface="Times New Roman" panose="02020603050405020304" pitchFamily="18" charset="0"/>
              </a:rPr>
              <a:t>Ok so lots of data and machine learning/AI  but…..</a:t>
            </a:r>
          </a:p>
        </p:txBody>
      </p:sp>
      <p:sp>
        <p:nvSpPr>
          <p:cNvPr id="2" name="TextBox 1">
            <a:extLst>
              <a:ext uri="{FF2B5EF4-FFF2-40B4-BE49-F238E27FC236}">
                <a16:creationId xmlns:a16="http://schemas.microsoft.com/office/drawing/2014/main" id="{F586D6BE-32C3-D6F6-8C4F-C430BBBECD5C}"/>
              </a:ext>
            </a:extLst>
          </p:cNvPr>
          <p:cNvSpPr txBox="1"/>
          <p:nvPr/>
        </p:nvSpPr>
        <p:spPr>
          <a:xfrm>
            <a:off x="3581400" y="2438400"/>
            <a:ext cx="5715000" cy="523220"/>
          </a:xfrm>
          <a:prstGeom prst="rect">
            <a:avLst/>
          </a:prstGeom>
          <a:noFill/>
        </p:spPr>
        <p:txBody>
          <a:bodyPr wrap="square" rtlCol="0">
            <a:spAutoFit/>
          </a:bodyPr>
          <a:lstStyle/>
          <a:p>
            <a:r>
              <a:rPr lang="en-US" sz="2800" dirty="0">
                <a:solidFill>
                  <a:schemeClr val="bg2">
                    <a:lumMod val="25000"/>
                  </a:schemeClr>
                </a:solidFill>
                <a:latin typeface="Times New Roman" panose="02020603050405020304" pitchFamily="18" charset="0"/>
                <a:cs typeface="Times New Roman" panose="02020603050405020304" pitchFamily="18" charset="0"/>
              </a:rPr>
              <a:t>how has the field changed…</a:t>
            </a:r>
            <a:endParaRPr lang="en-US" sz="2800" dirty="0">
              <a:solidFill>
                <a:schemeClr val="bg2">
                  <a:lumMod val="25000"/>
                </a:schemeClr>
              </a:solidFill>
            </a:endParaRPr>
          </a:p>
        </p:txBody>
      </p:sp>
      <p:sp>
        <p:nvSpPr>
          <p:cNvPr id="6" name="TextBox 5">
            <a:extLst>
              <a:ext uri="{FF2B5EF4-FFF2-40B4-BE49-F238E27FC236}">
                <a16:creationId xmlns:a16="http://schemas.microsoft.com/office/drawing/2014/main" id="{D6063FD7-AB0E-A427-A1DD-27418E44E18B}"/>
              </a:ext>
            </a:extLst>
          </p:cNvPr>
          <p:cNvSpPr txBox="1"/>
          <p:nvPr/>
        </p:nvSpPr>
        <p:spPr>
          <a:xfrm>
            <a:off x="5638800" y="3429000"/>
            <a:ext cx="5029200" cy="584775"/>
          </a:xfrm>
          <a:prstGeom prst="rect">
            <a:avLst/>
          </a:prstGeom>
          <a:noFill/>
        </p:spPr>
        <p:txBody>
          <a:bodyPr wrap="square" rtlCol="0">
            <a:spAutoFit/>
          </a:bodyPr>
          <a:lstStyle/>
          <a:p>
            <a:r>
              <a:rPr lang="en-US" sz="3200" dirty="0">
                <a:solidFill>
                  <a:schemeClr val="bg2">
                    <a:lumMod val="25000"/>
                  </a:schemeClr>
                </a:solidFill>
                <a:latin typeface="Times New Roman" panose="02020603050405020304" pitchFamily="18" charset="0"/>
                <a:cs typeface="Times New Roman" panose="02020603050405020304" pitchFamily="18" charset="0"/>
              </a:rPr>
              <a:t>….more importantly </a:t>
            </a:r>
            <a:r>
              <a:rPr lang="en-US" sz="3200" b="1" dirty="0">
                <a:solidFill>
                  <a:schemeClr val="bg2">
                    <a:lumMod val="25000"/>
                  </a:schemeClr>
                </a:solidFill>
                <a:latin typeface="Times New Roman" panose="02020603050405020304" pitchFamily="18" charset="0"/>
                <a:cs typeface="Times New Roman" panose="02020603050405020304" pitchFamily="18" charset="0"/>
              </a:rPr>
              <a:t>why</a:t>
            </a:r>
            <a:r>
              <a:rPr lang="en-US" sz="3200" dirty="0">
                <a:solidFill>
                  <a:schemeClr val="bg2">
                    <a:lumMod val="25000"/>
                  </a:schemeClr>
                </a:solidFill>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FF52FEA9-EB9D-D436-99EE-05F9A7073D91}"/>
              </a:ext>
            </a:extLst>
          </p:cNvPr>
          <p:cNvSpPr txBox="1"/>
          <p:nvPr/>
        </p:nvSpPr>
        <p:spPr>
          <a:xfrm>
            <a:off x="5631352" y="3428999"/>
            <a:ext cx="5029200" cy="584775"/>
          </a:xfrm>
          <a:prstGeom prst="rect">
            <a:avLst/>
          </a:prstGeom>
          <a:noFill/>
        </p:spPr>
        <p:txBody>
          <a:bodyPr wrap="square" rtlCol="0">
            <a:spAutoFit/>
          </a:bodyPr>
          <a:lstStyle/>
          <a:p>
            <a:r>
              <a:rPr lang="en-US" sz="3200" dirty="0">
                <a:solidFill>
                  <a:schemeClr val="bg2">
                    <a:lumMod val="25000"/>
                  </a:schemeClr>
                </a:solidFill>
                <a:latin typeface="Times New Roman" panose="02020603050405020304" pitchFamily="18" charset="0"/>
                <a:cs typeface="Times New Roman" panose="02020603050405020304" pitchFamily="18" charset="0"/>
              </a:rPr>
              <a:t>….more importantly </a:t>
            </a:r>
            <a:r>
              <a:rPr lang="en-US" sz="3200" b="1" dirty="0">
                <a:solidFill>
                  <a:schemeClr val="bg2">
                    <a:lumMod val="25000"/>
                  </a:schemeClr>
                </a:solidFill>
                <a:latin typeface="Times New Roman" panose="02020603050405020304" pitchFamily="18" charset="0"/>
                <a:cs typeface="Times New Roman" panose="02020603050405020304" pitchFamily="18" charset="0"/>
              </a:rPr>
              <a:t>how</a:t>
            </a:r>
            <a:r>
              <a:rPr lang="en-US" sz="3200" dirty="0">
                <a:solidFill>
                  <a:schemeClr val="bg2">
                    <a:lumMod val="25000"/>
                  </a:schemeClr>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76325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6"/>
                                        </p:tgtEl>
                                      </p:cBhvr>
                                    </p:animEffect>
                                    <p:anim calcmode="lin" valueType="num">
                                      <p:cBhvr>
                                        <p:cTn id="7" dur="1000"/>
                                        <p:tgtEl>
                                          <p:spTgt spid="6"/>
                                        </p:tgtEl>
                                        <p:attrNameLst>
                                          <p:attrName>ppt_x</p:attrName>
                                        </p:attrNameLst>
                                      </p:cBhvr>
                                      <p:tavLst>
                                        <p:tav tm="0">
                                          <p:val>
                                            <p:strVal val="ppt_x"/>
                                          </p:val>
                                        </p:tav>
                                        <p:tav tm="100000">
                                          <p:val>
                                            <p:strVal val="ppt_x"/>
                                          </p:val>
                                        </p:tav>
                                      </p:tavLst>
                                    </p:anim>
                                    <p:anim calcmode="lin" valueType="num">
                                      <p:cBhvr>
                                        <p:cTn id="8" dur="1000"/>
                                        <p:tgtEl>
                                          <p:spTgt spid="6"/>
                                        </p:tgtEl>
                                        <p:attrNameLst>
                                          <p:attrName>ppt_y</p:attrName>
                                        </p:attrNameLst>
                                      </p:cBhvr>
                                      <p:tavLst>
                                        <p:tav tm="0">
                                          <p:val>
                                            <p:strVal val="ppt_y"/>
                                          </p:val>
                                        </p:tav>
                                        <p:tav tm="100000">
                                          <p:val>
                                            <p:strVal val="ppt_y+.1"/>
                                          </p:val>
                                        </p:tav>
                                      </p:tavLst>
                                    </p:anim>
                                    <p:set>
                                      <p:cBhvr>
                                        <p:cTn id="9" dur="1" fill="hold">
                                          <p:stCondLst>
                                            <p:cond delay="999"/>
                                          </p:stCondLst>
                                        </p:cTn>
                                        <p:tgtEl>
                                          <p:spTgt spid="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504951" y="0"/>
            <a:ext cx="8477250"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 Examples</a:t>
            </a:r>
          </a:p>
        </p:txBody>
      </p:sp>
      <p:sp>
        <p:nvSpPr>
          <p:cNvPr id="5" name="TextBox 4"/>
          <p:cNvSpPr txBox="1"/>
          <p:nvPr/>
        </p:nvSpPr>
        <p:spPr>
          <a:xfrm>
            <a:off x="128588" y="609600"/>
            <a:ext cx="11229975" cy="4031873"/>
          </a:xfrm>
          <a:prstGeom prst="rect">
            <a:avLst/>
          </a:prstGeom>
          <a:noFill/>
        </p:spPr>
        <p:txBody>
          <a:bodyPr wrap="square" rtlCol="0">
            <a:spAutoFit/>
          </a:bodyPr>
          <a:lstStyle/>
          <a:p>
            <a:pPr marL="342900" indent="-34290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Algos gone bad: </a:t>
            </a:r>
          </a:p>
          <a:p>
            <a:pPr marL="914400" lvl="1" indent="-457200">
              <a:buFont typeface="Courier New" panose="02070309020205020404" pitchFamily="49" charset="0"/>
              <a:buChar char="o"/>
            </a:pPr>
            <a:r>
              <a:rPr lang="en-US" sz="3200" dirty="0">
                <a:latin typeface="Times New Roman" panose="02020603050405020304" pitchFamily="18" charset="0"/>
                <a:cs typeface="Times New Roman" panose="02020603050405020304" pitchFamily="18" charset="0"/>
              </a:rPr>
              <a:t>Google’s Cloud Natural Language API was launched in 2016. In fall of 2017 Andrew Thompson from Motherboard Inc. experimented with the tool and discovered bias results. </a:t>
            </a:r>
          </a:p>
          <a:p>
            <a:pPr marL="914400" lvl="1" indent="-457200">
              <a:buFont typeface="Courier New" panose="02070309020205020404" pitchFamily="49" charset="0"/>
              <a:buChar char="o"/>
            </a:pPr>
            <a:r>
              <a:rPr lang="en-US" sz="3200" dirty="0">
                <a:latin typeface="Times New Roman" panose="02020603050405020304" pitchFamily="18" charset="0"/>
                <a:cs typeface="Times New Roman" panose="02020603050405020304" pitchFamily="18" charset="0"/>
              </a:rPr>
              <a:t>“I’m Christian” had positive results but, “I’m a Jew” and “I’m a gay black woman” resulted in negative results.</a:t>
            </a:r>
          </a:p>
          <a:p>
            <a:pPr marL="914400" lvl="1" indent="-457200">
              <a:buFont typeface="Courier New" panose="02070309020205020404" pitchFamily="49" charset="0"/>
              <a:buChar char="o"/>
            </a:pPr>
            <a:r>
              <a:rPr lang="en-US" sz="3200" dirty="0">
                <a:latin typeface="Times New Roman" panose="02020603050405020304" pitchFamily="18" charset="0"/>
                <a:cs typeface="Times New Roman" panose="02020603050405020304" pitchFamily="18" charset="0"/>
              </a:rPr>
              <a:t>Trained on news and social media data </a:t>
            </a:r>
          </a:p>
          <a:p>
            <a:pPr marL="457200" indent="-457200">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55202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809897" y="1785257"/>
            <a:ext cx="11120846" cy="1569660"/>
          </a:xfrm>
          <a:prstGeom prst="rect">
            <a:avLst/>
          </a:prstGeom>
          <a:noFill/>
        </p:spPr>
        <p:txBody>
          <a:bodyPr wrap="square" rtlCol="0">
            <a:spAutoFit/>
          </a:bodyPr>
          <a:lstStyle>
            <a:defPPr>
              <a:defRPr lang="en-US"/>
            </a:defPPr>
            <a:lvl1pPr marL="342900" indent="-342900">
              <a:buFont typeface="Wingdings" panose="05000000000000000000" pitchFamily="2" charset="2"/>
              <a:buChar char="Ø"/>
              <a:defRPr sz="2800">
                <a:latin typeface="Times New Roman" panose="02020603050405020304" pitchFamily="18" charset="0"/>
                <a:cs typeface="Times New Roman" panose="02020603050405020304" pitchFamily="18" charset="0"/>
              </a:defRPr>
            </a:lvl1pPr>
            <a:lvl2pPr marL="914400" lvl="1" indent="-457200">
              <a:buFont typeface="Courier New" panose="02070309020205020404" pitchFamily="49" charset="0"/>
              <a:buChar char="o"/>
              <a:defRPr sz="2800">
                <a:latin typeface="Times New Roman" panose="02020603050405020304" pitchFamily="18" charset="0"/>
                <a:cs typeface="Times New Roman" panose="02020603050405020304" pitchFamily="18" charset="0"/>
              </a:defRPr>
            </a:lvl2pPr>
          </a:lstStyle>
          <a:p>
            <a:pPr marL="0" indent="0" algn="ctr">
              <a:buNone/>
            </a:pPr>
            <a:r>
              <a:rPr lang="en-US" sz="3200" dirty="0"/>
              <a:t>From Google: “We dedicate a lot of effort to making sure the NLP API avoids bias, but we don’t always get it right. This is an example of one of those times, and we are </a:t>
            </a:r>
            <a:r>
              <a:rPr lang="en-US" sz="3200" b="1" dirty="0"/>
              <a:t>sorry</a:t>
            </a:r>
            <a:r>
              <a:rPr lang="en-US" sz="3200" dirty="0"/>
              <a:t>.” </a:t>
            </a:r>
            <a:r>
              <a:rPr lang="en-US" sz="3200" dirty="0">
                <a:sym typeface="Wingdings" panose="05000000000000000000" pitchFamily="2" charset="2"/>
              </a:rPr>
              <a:t></a:t>
            </a:r>
            <a:endParaRPr lang="en-US" sz="3200" dirty="0"/>
          </a:p>
        </p:txBody>
      </p:sp>
      <p:sp>
        <p:nvSpPr>
          <p:cNvPr id="5" name="TextBox 4"/>
          <p:cNvSpPr txBox="1"/>
          <p:nvPr/>
        </p:nvSpPr>
        <p:spPr>
          <a:xfrm>
            <a:off x="1496242" y="-8709"/>
            <a:ext cx="8477250"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 Examples</a:t>
            </a:r>
          </a:p>
        </p:txBody>
      </p:sp>
    </p:spTree>
    <p:extLst>
      <p:ext uri="{BB962C8B-B14F-4D97-AF65-F5344CB8AC3E}">
        <p14:creationId xmlns:p14="http://schemas.microsoft.com/office/powerpoint/2010/main" val="39988106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504951" y="0"/>
            <a:ext cx="8477250"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 Examples</a:t>
            </a:r>
          </a:p>
        </p:txBody>
      </p:sp>
      <p:sp>
        <p:nvSpPr>
          <p:cNvPr id="5" name="TextBox 4"/>
          <p:cNvSpPr txBox="1"/>
          <p:nvPr/>
        </p:nvSpPr>
        <p:spPr>
          <a:xfrm>
            <a:off x="152400" y="304800"/>
            <a:ext cx="11229975" cy="5755422"/>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Example: </a:t>
            </a:r>
          </a:p>
          <a:p>
            <a:pPr marL="800100" lvl="1" indent="-3429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 Amazon Recruiting Engine</a:t>
            </a:r>
          </a:p>
          <a:p>
            <a:pPr marL="1371600" lvl="2"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Used an AI tool to give candidates a score from one to five stars based on resumes and trained on current successful employees. </a:t>
            </a:r>
          </a:p>
          <a:p>
            <a:pPr marL="1371600" lvl="2"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“They (Amazon) literally wanted it to be an engine where I’m going to give you 100 resumes, and it will spit out the top five, and we’ll hire those.”</a:t>
            </a:r>
          </a:p>
          <a:p>
            <a:pPr marL="1371600" lvl="2"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The problem was that data was used from 10 years of hiring that was mostly men, so the ML tool systematically scored women lower </a:t>
            </a:r>
          </a:p>
          <a:p>
            <a:pPr marL="1371600" lvl="2"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Amazon just this year abandoned the project because it couldn’t be proven reliable. </a:t>
            </a:r>
          </a:p>
          <a:p>
            <a:pPr marL="457200" indent="-457200">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661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1000"/>
                                        <p:tgtEl>
                                          <p:spTgt spid="5">
                                            <p:txEl>
                                              <p:pRg st="4" end="4"/>
                                            </p:txEl>
                                          </p:spTgt>
                                        </p:tgtEl>
                                      </p:cBhvr>
                                    </p:animEffect>
                                    <p:anim calcmode="lin" valueType="num">
                                      <p:cBhvr>
                                        <p:cTn id="8"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5" end="5"/>
                                            </p:txEl>
                                          </p:spTgt>
                                        </p:tgtEl>
                                        <p:attrNameLst>
                                          <p:attrName>style.visibility</p:attrName>
                                        </p:attrNameLst>
                                      </p:cBhvr>
                                      <p:to>
                                        <p:strVal val="visible"/>
                                      </p:to>
                                    </p:set>
                                    <p:animEffect transition="in" filter="fade">
                                      <p:cBhvr>
                                        <p:cTn id="14" dur="1000"/>
                                        <p:tgtEl>
                                          <p:spTgt spid="5">
                                            <p:txEl>
                                              <p:pRg st="5" end="5"/>
                                            </p:txEl>
                                          </p:spTgt>
                                        </p:tgtEl>
                                      </p:cBhvr>
                                    </p:animEffect>
                                    <p:anim calcmode="lin" valueType="num">
                                      <p:cBhvr>
                                        <p:cTn id="1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A3C205-AD30-F9C5-5C6E-09E1C5DA3C94}"/>
              </a:ext>
            </a:extLst>
          </p:cNvPr>
          <p:cNvPicPr>
            <a:picLocks noChangeAspect="1"/>
          </p:cNvPicPr>
          <p:nvPr/>
        </p:nvPicPr>
        <p:blipFill>
          <a:blip r:embed="rId2"/>
          <a:stretch>
            <a:fillRect/>
          </a:stretch>
        </p:blipFill>
        <p:spPr>
          <a:xfrm>
            <a:off x="0" y="0"/>
            <a:ext cx="7275268" cy="6858000"/>
          </a:xfrm>
          <a:prstGeom prst="rect">
            <a:avLst/>
          </a:prstGeom>
        </p:spPr>
      </p:pic>
      <p:sp>
        <p:nvSpPr>
          <p:cNvPr id="5" name="TextBox 4">
            <a:extLst>
              <a:ext uri="{FF2B5EF4-FFF2-40B4-BE49-F238E27FC236}">
                <a16:creationId xmlns:a16="http://schemas.microsoft.com/office/drawing/2014/main" id="{B142AE89-9259-B9D7-BD66-04C5D63F2BED}"/>
              </a:ext>
            </a:extLst>
          </p:cNvPr>
          <p:cNvSpPr txBox="1"/>
          <p:nvPr/>
        </p:nvSpPr>
        <p:spPr>
          <a:xfrm>
            <a:off x="7162800" y="304800"/>
            <a:ext cx="4648200" cy="535531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Meta-Analysis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50 Studies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37,798 individuals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Mean age – 24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Gender – 56% Female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July 2020 – 4 Billion user of Social Media </a:t>
            </a:r>
          </a:p>
          <a:p>
            <a:r>
              <a:rPr lang="en-US" dirty="0">
                <a:latin typeface="Times New Roman" panose="02020603050405020304" pitchFamily="18" charset="0"/>
                <a:cs typeface="Times New Roman" panose="02020603050405020304" pitchFamily="18" charset="0"/>
              </a:rPr>
              <a:t>2 billion on Facebook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Very Severe – 200 Million </a:t>
            </a:r>
          </a:p>
          <a:p>
            <a:r>
              <a:rPr lang="en-US" dirty="0">
                <a:latin typeface="Times New Roman" panose="02020603050405020304" pitchFamily="18" charset="0"/>
                <a:cs typeface="Times New Roman" panose="02020603050405020304" pitchFamily="18" charset="0"/>
              </a:rPr>
              <a:t>Severe – 520 Million</a:t>
            </a:r>
          </a:p>
          <a:p>
            <a:r>
              <a:rPr lang="en-US" dirty="0">
                <a:latin typeface="Times New Roman" panose="02020603050405020304" pitchFamily="18" charset="0"/>
                <a:cs typeface="Times New Roman" panose="02020603050405020304" pitchFamily="18" charset="0"/>
              </a:rPr>
              <a:t>Moderate to Severe – 1 billion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Almost half of all social media user could be moderately to severely addicted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Source: </a:t>
            </a:r>
            <a:r>
              <a:rPr lang="en-US" sz="900" dirty="0">
                <a:latin typeface="Times New Roman" panose="02020603050405020304" pitchFamily="18" charset="0"/>
                <a:cs typeface="Times New Roman" panose="02020603050405020304" pitchFamily="18" charset="0"/>
              </a:rPr>
              <a:t>Cecilia Cheng, Yan-</a:t>
            </a:r>
            <a:r>
              <a:rPr lang="en-US" sz="900" dirty="0" err="1">
                <a:latin typeface="Times New Roman" panose="02020603050405020304" pitchFamily="18" charset="0"/>
                <a:cs typeface="Times New Roman" panose="02020603050405020304" pitchFamily="18" charset="0"/>
              </a:rPr>
              <a:t>ching</a:t>
            </a:r>
            <a:r>
              <a:rPr lang="en-US" sz="900" dirty="0">
                <a:latin typeface="Times New Roman" panose="02020603050405020304" pitchFamily="18" charset="0"/>
                <a:cs typeface="Times New Roman" panose="02020603050405020304" pitchFamily="18" charset="0"/>
              </a:rPr>
              <a:t> Lau, Linus Chan, Jeremy W. </a:t>
            </a:r>
            <a:r>
              <a:rPr lang="en-US" sz="900" dirty="0" err="1">
                <a:latin typeface="Times New Roman" panose="02020603050405020304" pitchFamily="18" charset="0"/>
                <a:cs typeface="Times New Roman" panose="02020603050405020304" pitchFamily="18" charset="0"/>
              </a:rPr>
              <a:t>Luk</a:t>
            </a:r>
            <a:r>
              <a:rPr lang="en-US" sz="900" dirty="0">
                <a:latin typeface="Times New Roman" panose="02020603050405020304" pitchFamily="18" charset="0"/>
                <a:cs typeface="Times New Roman" panose="02020603050405020304" pitchFamily="18" charset="0"/>
              </a:rPr>
              <a:t>,</a:t>
            </a:r>
          </a:p>
          <a:p>
            <a:r>
              <a:rPr lang="en-US" sz="900" dirty="0">
                <a:latin typeface="Times New Roman" panose="02020603050405020304" pitchFamily="18" charset="0"/>
                <a:cs typeface="Times New Roman" panose="02020603050405020304" pitchFamily="18" charset="0"/>
              </a:rPr>
              <a:t>Prevalence of social media addiction across 32 nations: Meta-analysis with subgroup analysis of classification schemes and cultural values, Addictive Behaviors, Volume 117, 2021, 106845, ISSN 0306-4603, https://doi.org/10.1016/j.addbeh.2021.106845</a:t>
            </a:r>
          </a:p>
        </p:txBody>
      </p:sp>
    </p:spTree>
    <p:extLst>
      <p:ext uri="{BB962C8B-B14F-4D97-AF65-F5344CB8AC3E}">
        <p14:creationId xmlns:p14="http://schemas.microsoft.com/office/powerpoint/2010/main" val="41450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7" end="7"/>
                                            </p:txEl>
                                          </p:spTgt>
                                        </p:tgtEl>
                                        <p:attrNameLst>
                                          <p:attrName>style.visibility</p:attrName>
                                        </p:attrNameLst>
                                      </p:cBhvr>
                                      <p:to>
                                        <p:strVal val="visible"/>
                                      </p:to>
                                    </p:set>
                                    <p:animEffect transition="in" filter="fade">
                                      <p:cBhvr>
                                        <p:cTn id="10" dur="500"/>
                                        <p:tgtEl>
                                          <p:spTgt spid="5">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animEffect transition="in" filter="fade">
                                      <p:cBhvr>
                                        <p:cTn id="15" dur="500"/>
                                        <p:tgtEl>
                                          <p:spTgt spid="5">
                                            <p:txEl>
                                              <p:pRg st="9" end="9"/>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10" end="10"/>
                                            </p:txEl>
                                          </p:spTgt>
                                        </p:tgtEl>
                                        <p:attrNameLst>
                                          <p:attrName>style.visibility</p:attrName>
                                        </p:attrNameLst>
                                      </p:cBhvr>
                                      <p:to>
                                        <p:strVal val="visible"/>
                                      </p:to>
                                    </p:set>
                                    <p:animEffect transition="in" filter="fade">
                                      <p:cBhvr>
                                        <p:cTn id="18" dur="500"/>
                                        <p:tgtEl>
                                          <p:spTgt spid="5">
                                            <p:txEl>
                                              <p:pRg st="10" end="1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animEffect transition="in" filter="fade">
                                      <p:cBhvr>
                                        <p:cTn id="21" dur="500"/>
                                        <p:tgtEl>
                                          <p:spTgt spid="5">
                                            <p:txEl>
                                              <p:pRg st="11" end="1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13" end="13"/>
                                            </p:txEl>
                                          </p:spTgt>
                                        </p:tgtEl>
                                        <p:attrNameLst>
                                          <p:attrName>style.visibility</p:attrName>
                                        </p:attrNameLst>
                                      </p:cBhvr>
                                      <p:to>
                                        <p:strVal val="visible"/>
                                      </p:to>
                                    </p:set>
                                    <p:animEffect transition="in" filter="fade">
                                      <p:cBhvr>
                                        <p:cTn id="26" dur="500"/>
                                        <p:tgtEl>
                                          <p:spTgt spid="5">
                                            <p:txEl>
                                              <p:pRg st="13" end="1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15" end="15"/>
                                            </p:txEl>
                                          </p:spTgt>
                                        </p:tgtEl>
                                        <p:attrNameLst>
                                          <p:attrName>style.visibility</p:attrName>
                                        </p:attrNameLst>
                                      </p:cBhvr>
                                      <p:to>
                                        <p:strVal val="visible"/>
                                      </p:to>
                                    </p:set>
                                    <p:animEffect transition="in" filter="fade">
                                      <p:cBhvr>
                                        <p:cTn id="31" dur="500"/>
                                        <p:tgtEl>
                                          <p:spTgt spid="5">
                                            <p:txEl>
                                              <p:pRg st="15" end="1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xEl>
                                              <p:pRg st="16" end="16"/>
                                            </p:txEl>
                                          </p:spTgt>
                                        </p:tgtEl>
                                        <p:attrNameLst>
                                          <p:attrName>style.visibility</p:attrName>
                                        </p:attrNameLst>
                                      </p:cBhvr>
                                      <p:to>
                                        <p:strVal val="visible"/>
                                      </p:to>
                                    </p:set>
                                    <p:animEffect transition="in" filter="fade">
                                      <p:cBhvr>
                                        <p:cTn id="36"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3B883B-DC0B-9CEE-D839-CA06147FD3AD}"/>
              </a:ext>
            </a:extLst>
          </p:cNvPr>
          <p:cNvSpPr>
            <a:spLocks noGrp="1"/>
          </p:cNvSpPr>
          <p:nvPr>
            <p:ph type="sldNum" sz="quarter" idx="12"/>
          </p:nvPr>
        </p:nvSpPr>
        <p:spPr/>
        <p:txBody>
          <a:bodyPr/>
          <a:lstStyle/>
          <a:p>
            <a:fld id="{5ACD0CF0-90CC-9C41-A77B-2776398A8C8B}" type="slidenum">
              <a:rPr lang="en-US" smtClean="0"/>
              <a:pPr/>
              <a:t>94</a:t>
            </a:fld>
            <a:endParaRPr lang="en-US"/>
          </a:p>
        </p:txBody>
      </p:sp>
      <p:sp>
        <p:nvSpPr>
          <p:cNvPr id="5" name="TextBox 4">
            <a:extLst>
              <a:ext uri="{FF2B5EF4-FFF2-40B4-BE49-F238E27FC236}">
                <a16:creationId xmlns:a16="http://schemas.microsoft.com/office/drawing/2014/main" id="{72CCB244-B871-7942-DC80-B54FE64CC5D6}"/>
              </a:ext>
            </a:extLst>
          </p:cNvPr>
          <p:cNvSpPr txBox="1"/>
          <p:nvPr/>
        </p:nvSpPr>
        <p:spPr>
          <a:xfrm>
            <a:off x="1790700" y="533400"/>
            <a:ext cx="8610600" cy="1077218"/>
          </a:xfrm>
          <a:prstGeom prst="rect">
            <a:avLst/>
          </a:prstGeom>
          <a:noFill/>
        </p:spPr>
        <p:txBody>
          <a:bodyPr wrap="square" rtlCol="0">
            <a:spAutoFit/>
          </a:bodyPr>
          <a:lstStyle/>
          <a:p>
            <a:pPr lvl="1" algn="ctr">
              <a:defRPr/>
            </a:pPr>
            <a:r>
              <a:rPr lang="en-US" sz="3200" dirty="0">
                <a:solidFill>
                  <a:schemeClr val="bg2">
                    <a:lumMod val="25000"/>
                  </a:schemeClr>
                </a:solidFill>
                <a:latin typeface="Book Antiqua" charset="0"/>
              </a:rPr>
              <a:t>In Response, the Data Science is Actively Evolving…it is still </a:t>
            </a:r>
            <a:r>
              <a:rPr lang="en-US" sz="3200" dirty="0">
                <a:solidFill>
                  <a:srgbClr val="FF0000"/>
                </a:solidFill>
                <a:latin typeface="Book Antiqua" charset="0"/>
              </a:rPr>
              <a:t>early days </a:t>
            </a:r>
          </a:p>
        </p:txBody>
      </p:sp>
      <p:sp>
        <p:nvSpPr>
          <p:cNvPr id="3" name="TextBox 2">
            <a:extLst>
              <a:ext uri="{FF2B5EF4-FFF2-40B4-BE49-F238E27FC236}">
                <a16:creationId xmlns:a16="http://schemas.microsoft.com/office/drawing/2014/main" id="{BEB2D44B-C04D-7334-C2B9-0C08A45810E5}"/>
              </a:ext>
            </a:extLst>
          </p:cNvPr>
          <p:cNvSpPr txBox="1"/>
          <p:nvPr/>
        </p:nvSpPr>
        <p:spPr>
          <a:xfrm>
            <a:off x="1859244" y="2286000"/>
            <a:ext cx="8610600" cy="1077218"/>
          </a:xfrm>
          <a:prstGeom prst="rect">
            <a:avLst/>
          </a:prstGeom>
          <a:noFill/>
        </p:spPr>
        <p:txBody>
          <a:bodyPr wrap="square" rtlCol="0">
            <a:spAutoFit/>
          </a:bodyPr>
          <a:lstStyle/>
          <a:p>
            <a:pPr lvl="1" algn="ctr">
              <a:defRPr/>
            </a:pPr>
            <a:r>
              <a:rPr lang="en-US" sz="3200" dirty="0">
                <a:solidFill>
                  <a:schemeClr val="bg2">
                    <a:lumMod val="25000"/>
                  </a:schemeClr>
                </a:solidFill>
                <a:latin typeface="Book Antiqua" charset="0"/>
              </a:rPr>
              <a:t>The field needed a </a:t>
            </a:r>
            <a:r>
              <a:rPr lang="en-US" sz="3200" dirty="0">
                <a:solidFill>
                  <a:srgbClr val="FF0000"/>
                </a:solidFill>
                <a:latin typeface="Book Antiqua" charset="0"/>
              </a:rPr>
              <a:t>framework</a:t>
            </a:r>
            <a:r>
              <a:rPr lang="en-US" sz="3200" dirty="0">
                <a:solidFill>
                  <a:schemeClr val="bg2">
                    <a:lumMod val="25000"/>
                  </a:schemeClr>
                </a:solidFill>
                <a:latin typeface="Book Antiqua" charset="0"/>
              </a:rPr>
              <a:t>…enter the School of Data Science</a:t>
            </a:r>
          </a:p>
        </p:txBody>
      </p:sp>
    </p:spTree>
    <p:extLst>
      <p:ext uri="{BB962C8B-B14F-4D97-AF65-F5344CB8AC3E}">
        <p14:creationId xmlns:p14="http://schemas.microsoft.com/office/powerpoint/2010/main" val="27688388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AF52F5D-FFD4-4FF5-A576-7A1ACC74FA5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62400" y="1219200"/>
            <a:ext cx="4586288" cy="46336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18D5D7-A476-4AF7-8FA3-85D44CE566B8}"/>
              </a:ext>
            </a:extLst>
          </p:cNvPr>
          <p:cNvSpPr txBox="1"/>
          <p:nvPr/>
        </p:nvSpPr>
        <p:spPr>
          <a:xfrm>
            <a:off x="1989482" y="1"/>
            <a:ext cx="8379725" cy="1077218"/>
          </a:xfrm>
          <a:prstGeom prst="rect">
            <a:avLst/>
          </a:prstGeom>
          <a:noFill/>
        </p:spPr>
        <p:txBody>
          <a:bodyPr wrap="square" rtlCol="0">
            <a:spAutoFit/>
          </a:bodyPr>
          <a:lstStyle/>
          <a:p>
            <a:pPr algn="ctr"/>
            <a:r>
              <a:rPr lang="en-US" sz="3200" dirty="0">
                <a:latin typeface="Bodoni MT" panose="02070603080606020203" pitchFamily="18" charset="0"/>
              </a:rPr>
              <a:t>SDS View on Data Science</a:t>
            </a:r>
          </a:p>
          <a:p>
            <a:pPr algn="ctr"/>
            <a:r>
              <a:rPr lang="en-US" sz="3200" dirty="0">
                <a:latin typeface="Bodoni MT" panose="02070603080606020203" pitchFamily="18" charset="0"/>
              </a:rPr>
              <a:t>“Liberal Arts Degree for the Data Age”</a:t>
            </a:r>
          </a:p>
        </p:txBody>
      </p:sp>
      <p:sp>
        <p:nvSpPr>
          <p:cNvPr id="2" name="TextBox 1">
            <a:extLst>
              <a:ext uri="{FF2B5EF4-FFF2-40B4-BE49-F238E27FC236}">
                <a16:creationId xmlns:a16="http://schemas.microsoft.com/office/drawing/2014/main" id="{898E22F1-5483-4265-805D-682D70C3A34B}"/>
              </a:ext>
            </a:extLst>
          </p:cNvPr>
          <p:cNvSpPr txBox="1"/>
          <p:nvPr/>
        </p:nvSpPr>
        <p:spPr>
          <a:xfrm>
            <a:off x="685800" y="685800"/>
            <a:ext cx="1966912" cy="286232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UVA SDS needed not just pipeline/process but a conceptual model of field. Rafael </a:t>
            </a:r>
            <a:r>
              <a:rPr lang="en-US" sz="2000" dirty="0" err="1">
                <a:latin typeface="Times New Roman" panose="02020603050405020304" pitchFamily="18" charset="0"/>
                <a:cs typeface="Times New Roman" panose="02020603050405020304" pitchFamily="18" charset="0"/>
              </a:rPr>
              <a:t>Alavardo</a:t>
            </a:r>
            <a:r>
              <a:rPr lang="en-US" sz="2000" dirty="0">
                <a:latin typeface="Times New Roman" panose="02020603050405020304" pitchFamily="18" charset="0"/>
                <a:cs typeface="Times New Roman" panose="02020603050405020304" pitchFamily="18" charset="0"/>
              </a:rPr>
              <a:t> created this framework of the field.   </a:t>
            </a:r>
          </a:p>
        </p:txBody>
      </p:sp>
    </p:spTree>
    <p:extLst>
      <p:ext uri="{BB962C8B-B14F-4D97-AF65-F5344CB8AC3E}">
        <p14:creationId xmlns:p14="http://schemas.microsoft.com/office/powerpoint/2010/main" val="179576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1000"/>
                                        <p:tgtEl>
                                          <p:spTgt spid="1026"/>
                                        </p:tgtEl>
                                      </p:cBhvr>
                                    </p:animEffect>
                                    <p:anim calcmode="lin" valueType="num">
                                      <p:cBhvr>
                                        <p:cTn id="15" dur="1000" fill="hold"/>
                                        <p:tgtEl>
                                          <p:spTgt spid="1026"/>
                                        </p:tgtEl>
                                        <p:attrNameLst>
                                          <p:attrName>ppt_x</p:attrName>
                                        </p:attrNameLst>
                                      </p:cBhvr>
                                      <p:tavLst>
                                        <p:tav tm="0">
                                          <p:val>
                                            <p:strVal val="#ppt_x"/>
                                          </p:val>
                                        </p:tav>
                                        <p:tav tm="100000">
                                          <p:val>
                                            <p:strVal val="#ppt_x"/>
                                          </p:val>
                                        </p:tav>
                                      </p:tavLst>
                                    </p:anim>
                                    <p:anim calcmode="lin" valueType="num">
                                      <p:cBhvr>
                                        <p:cTn id="16"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FDD8C2-7105-43B7-9E97-CAD3D448A12F}"/>
              </a:ext>
            </a:extLst>
          </p:cNvPr>
          <p:cNvSpPr txBox="1"/>
          <p:nvPr/>
        </p:nvSpPr>
        <p:spPr>
          <a:xfrm>
            <a:off x="164811" y="1905000"/>
            <a:ext cx="11862377" cy="3785652"/>
          </a:xfrm>
          <a:prstGeom prst="rect">
            <a:avLst/>
          </a:prstGeom>
          <a:noFill/>
        </p:spPr>
        <p:txBody>
          <a:bodyPr wrap="square" rtlCol="0">
            <a:spAutoFit/>
          </a:bodyPr>
          <a:lstStyle/>
          <a:p>
            <a:pPr marL="285750" indent="-285750">
              <a:buFont typeface="Wingdings" panose="05000000000000000000" pitchFamily="2" charset="2"/>
              <a:buChar char="Ø"/>
            </a:pPr>
            <a:r>
              <a:rPr lang="en-US" sz="2400" u="sng" dirty="0">
                <a:latin typeface="+mj-lt"/>
                <a:cs typeface="Times New Roman" panose="02020603050405020304" pitchFamily="18" charset="0"/>
              </a:rPr>
              <a:t>Key tensions</a:t>
            </a:r>
            <a:r>
              <a:rPr lang="en-US" sz="2400" dirty="0">
                <a:latin typeface="+mj-lt"/>
                <a:cs typeface="Times New Roman" panose="02020603050405020304" pitchFamily="18" charset="0"/>
              </a:rPr>
              <a:t>: enterprise vs ethics, private interest vs public good (see Plato’s </a:t>
            </a:r>
            <a:r>
              <a:rPr lang="en-US" sz="2400" i="1" u="sng" dirty="0">
                <a:latin typeface="+mj-lt"/>
                <a:cs typeface="Times New Roman" panose="02020603050405020304" pitchFamily="18" charset="0"/>
                <a:hlinkClick r:id="rId2"/>
              </a:rPr>
              <a:t>Republic</a:t>
            </a:r>
            <a:r>
              <a:rPr lang="en-US" sz="2400" dirty="0">
                <a:latin typeface="+mj-lt"/>
                <a:cs typeface="Times New Roman" panose="02020603050405020304" pitchFamily="18" charset="0"/>
              </a:rPr>
              <a:t>).</a:t>
            </a:r>
          </a:p>
          <a:p>
            <a:endParaRPr lang="en-US" sz="2400" dirty="0">
              <a:latin typeface="+mj-lt"/>
              <a:cs typeface="Times New Roman" panose="02020603050405020304" pitchFamily="18" charset="0"/>
            </a:endParaRPr>
          </a:p>
          <a:p>
            <a:pPr marL="285750" indent="-285750">
              <a:buFont typeface="Wingdings" panose="05000000000000000000" pitchFamily="2" charset="2"/>
              <a:buChar char="Ø"/>
            </a:pPr>
            <a:r>
              <a:rPr lang="en-US" sz="2400" u="sng" dirty="0">
                <a:latin typeface="+mj-lt"/>
                <a:cs typeface="Times New Roman" panose="02020603050405020304" pitchFamily="18" charset="0"/>
              </a:rPr>
              <a:t>Common theme</a:t>
            </a:r>
            <a:r>
              <a:rPr lang="en-US" sz="2400" dirty="0">
                <a:latin typeface="+mj-lt"/>
                <a:cs typeface="Times New Roman" panose="02020603050405020304" pitchFamily="18" charset="0"/>
              </a:rPr>
              <a:t>: human value.</a:t>
            </a:r>
          </a:p>
          <a:p>
            <a:endParaRPr lang="en-US" sz="2400" dirty="0">
              <a:latin typeface="+mj-lt"/>
              <a:cs typeface="Times New Roman" panose="02020603050405020304" pitchFamily="18" charset="0"/>
            </a:endParaRPr>
          </a:p>
          <a:p>
            <a:pPr marL="285750" indent="-285750">
              <a:buFont typeface="Wingdings" panose="05000000000000000000" pitchFamily="2" charset="2"/>
              <a:buChar char="Ø"/>
            </a:pPr>
            <a:r>
              <a:rPr lang="en-US" sz="2400" u="sng" dirty="0">
                <a:latin typeface="+mj-lt"/>
                <a:cs typeface="Times New Roman" panose="02020603050405020304" pitchFamily="18" charset="0"/>
              </a:rPr>
              <a:t>Keywords</a:t>
            </a:r>
            <a:r>
              <a:rPr lang="en-US" sz="2400" dirty="0">
                <a:latin typeface="+mj-lt"/>
                <a:cs typeface="Times New Roman" panose="02020603050405020304" pitchFamily="18" charset="0"/>
              </a:rPr>
              <a:t>: ethics, justice, wealth, value, social good, motivation, meaning, </a:t>
            </a:r>
          </a:p>
          <a:p>
            <a:endParaRPr lang="en-US" sz="2400" dirty="0">
              <a:latin typeface="+mj-lt"/>
              <a:cs typeface="Times New Roman" panose="02020603050405020304" pitchFamily="18" charset="0"/>
            </a:endParaRPr>
          </a:p>
          <a:p>
            <a:pPr marL="285750" indent="-285750">
              <a:buFont typeface="Wingdings" panose="05000000000000000000" pitchFamily="2" charset="2"/>
              <a:buChar char="Ø"/>
            </a:pPr>
            <a:r>
              <a:rPr lang="en-US" sz="2400" u="sng" dirty="0">
                <a:latin typeface="+mj-lt"/>
                <a:cs typeface="Times New Roman" panose="02020603050405020304" pitchFamily="18" charset="0"/>
              </a:rPr>
              <a:t>Values</a:t>
            </a:r>
            <a:r>
              <a:rPr lang="en-US" sz="2400" dirty="0">
                <a:latin typeface="+mj-lt"/>
                <a:cs typeface="Times New Roman" panose="02020603050405020304" pitchFamily="18" charset="0"/>
              </a:rPr>
              <a:t>: responsibility, diversity, inclusion, flourishing, excellence</a:t>
            </a:r>
          </a:p>
          <a:p>
            <a:pPr marL="285750" indent="-285750">
              <a:buFont typeface="Wingdings" panose="05000000000000000000" pitchFamily="2" charset="2"/>
              <a:buChar char="Ø"/>
            </a:pPr>
            <a:endParaRPr lang="en-US" sz="2400" dirty="0">
              <a:latin typeface="+mj-lt"/>
              <a:cs typeface="Times New Roman" panose="02020603050405020304" pitchFamily="18" charset="0"/>
            </a:endParaRPr>
          </a:p>
          <a:p>
            <a:r>
              <a:rPr lang="en-US" sz="2400" dirty="0">
                <a:latin typeface="+mj-lt"/>
                <a:cs typeface="Times New Roman" panose="02020603050405020304" pitchFamily="18" charset="0"/>
              </a:rPr>
              <a:t>Ref: </a:t>
            </a:r>
            <a:r>
              <a:rPr lang="en-US" sz="2400" dirty="0">
                <a:latin typeface="+mj-lt"/>
                <a:cs typeface="Times New Roman" panose="02020603050405020304" pitchFamily="18" charset="0"/>
                <a:hlinkClick r:id="rId3"/>
              </a:rPr>
              <a:t>Digital Epidemiology</a:t>
            </a:r>
            <a:endParaRPr lang="en-US" sz="2400"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15CA0BF4-4779-4B98-A47C-C2CC85C9426F}"/>
              </a:ext>
            </a:extLst>
          </p:cNvPr>
          <p:cNvSpPr txBox="1"/>
          <p:nvPr/>
        </p:nvSpPr>
        <p:spPr>
          <a:xfrm>
            <a:off x="1989482" y="1"/>
            <a:ext cx="8379725" cy="584775"/>
          </a:xfrm>
          <a:prstGeom prst="rect">
            <a:avLst/>
          </a:prstGeom>
          <a:noFill/>
        </p:spPr>
        <p:txBody>
          <a:bodyPr wrap="square" rtlCol="0">
            <a:spAutoFit/>
          </a:bodyPr>
          <a:lstStyle/>
          <a:p>
            <a:pPr algn="ctr"/>
            <a:r>
              <a:rPr lang="en-US" sz="3200" dirty="0">
                <a:solidFill>
                  <a:schemeClr val="tx2"/>
                </a:solidFill>
                <a:latin typeface="+mj-lt"/>
              </a:rPr>
              <a:t>Value</a:t>
            </a:r>
          </a:p>
        </p:txBody>
      </p:sp>
      <p:sp>
        <p:nvSpPr>
          <p:cNvPr id="2" name="TextBox 1">
            <a:extLst>
              <a:ext uri="{FF2B5EF4-FFF2-40B4-BE49-F238E27FC236}">
                <a16:creationId xmlns:a16="http://schemas.microsoft.com/office/drawing/2014/main" id="{BFDE9DAC-A888-4E2E-9481-F4A0F97FB51D}"/>
              </a:ext>
            </a:extLst>
          </p:cNvPr>
          <p:cNvSpPr txBox="1"/>
          <p:nvPr/>
        </p:nvSpPr>
        <p:spPr>
          <a:xfrm>
            <a:off x="609600" y="584777"/>
            <a:ext cx="10463300" cy="1015663"/>
          </a:xfrm>
          <a:prstGeom prst="rect">
            <a:avLst/>
          </a:prstGeom>
          <a:noFill/>
        </p:spPr>
        <p:txBody>
          <a:bodyPr wrap="square" rtlCol="0">
            <a:spAutoFit/>
          </a:bodyPr>
          <a:lstStyle/>
          <a:p>
            <a:pPr algn="ctr"/>
            <a:r>
              <a:rPr lang="en-US" sz="2000" dirty="0">
                <a:latin typeface="+mj-lt"/>
              </a:rPr>
              <a:t> Combines the traditional </a:t>
            </a:r>
            <a:r>
              <a:rPr lang="en-US" sz="2000" b="1" dirty="0">
                <a:solidFill>
                  <a:srgbClr val="FF0000"/>
                </a:solidFill>
                <a:latin typeface="+mj-lt"/>
              </a:rPr>
              <a:t>discipline of ethics </a:t>
            </a:r>
            <a:r>
              <a:rPr lang="en-US" sz="2000" dirty="0">
                <a:latin typeface="+mj-lt"/>
              </a:rPr>
              <a:t>with the professional activities of </a:t>
            </a:r>
            <a:r>
              <a:rPr lang="en-US" sz="2000" b="1" dirty="0">
                <a:solidFill>
                  <a:srgbClr val="FF0000"/>
                </a:solidFill>
                <a:latin typeface="+mj-lt"/>
              </a:rPr>
              <a:t>business planning</a:t>
            </a:r>
            <a:r>
              <a:rPr lang="en-US" sz="2000" dirty="0">
                <a:latin typeface="+mj-lt"/>
              </a:rPr>
              <a:t>, policy making, developing motivations for scientific research, and other activities that have a direct impact on </a:t>
            </a:r>
            <a:r>
              <a:rPr lang="en-US" sz="2000" b="1" dirty="0">
                <a:solidFill>
                  <a:srgbClr val="FF0000"/>
                </a:solidFill>
                <a:latin typeface="+mj-lt"/>
              </a:rPr>
              <a:t>people</a:t>
            </a:r>
            <a:r>
              <a:rPr lang="en-US" sz="2000" dirty="0">
                <a:latin typeface="+mj-lt"/>
              </a:rPr>
              <a:t> and the planet.</a:t>
            </a:r>
          </a:p>
        </p:txBody>
      </p:sp>
    </p:spTree>
    <p:extLst>
      <p:ext uri="{BB962C8B-B14F-4D97-AF65-F5344CB8AC3E}">
        <p14:creationId xmlns:p14="http://schemas.microsoft.com/office/powerpoint/2010/main" val="8703974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BB719A-0B4E-80F9-D11B-5FBA3E8913B0}"/>
              </a:ext>
            </a:extLst>
          </p:cNvPr>
          <p:cNvSpPr txBox="1"/>
          <p:nvPr/>
        </p:nvSpPr>
        <p:spPr>
          <a:xfrm>
            <a:off x="4191000" y="533400"/>
            <a:ext cx="3581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hlinkClick r:id="rId2"/>
              </a:rPr>
              <a:t>Joy </a:t>
            </a:r>
            <a:r>
              <a:rPr lang="en-US" dirty="0" err="1">
                <a:latin typeface="Times New Roman" panose="02020603050405020304" pitchFamily="18" charset="0"/>
                <a:cs typeface="Times New Roman" panose="02020603050405020304" pitchFamily="18" charset="0"/>
                <a:hlinkClick r:id="rId2"/>
              </a:rPr>
              <a:t>Buolamwimi</a:t>
            </a:r>
            <a:r>
              <a:rPr lang="en-US" dirty="0">
                <a:latin typeface="Times New Roman" panose="02020603050405020304" pitchFamily="18" charset="0"/>
                <a:cs typeface="Times New Roman" panose="02020603050405020304" pitchFamily="18" charset="0"/>
                <a:hlinkClick r:id="rId2"/>
              </a:rPr>
              <a:t> Facial Recognition</a:t>
            </a:r>
            <a:endParaRPr lang="en-US" dirty="0">
              <a:latin typeface="Times New Roman" panose="02020603050405020304" pitchFamily="18" charset="0"/>
              <a:cs typeface="Times New Roman" panose="02020603050405020304" pitchFamily="18" charset="0"/>
            </a:endParaRPr>
          </a:p>
        </p:txBody>
      </p:sp>
      <p:pic>
        <p:nvPicPr>
          <p:cNvPr id="7" name="Picture 6" descr="Qr code&#10;&#10;Description automatically generated">
            <a:extLst>
              <a:ext uri="{FF2B5EF4-FFF2-40B4-BE49-F238E27FC236}">
                <a16:creationId xmlns:a16="http://schemas.microsoft.com/office/drawing/2014/main" id="{0C65C1D8-8439-9EB1-721F-4E0AF70A0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524000"/>
            <a:ext cx="2857500" cy="2857500"/>
          </a:xfrm>
          <a:prstGeom prst="rect">
            <a:avLst/>
          </a:prstGeom>
        </p:spPr>
      </p:pic>
    </p:spTree>
    <p:extLst>
      <p:ext uri="{BB962C8B-B14F-4D97-AF65-F5344CB8AC3E}">
        <p14:creationId xmlns:p14="http://schemas.microsoft.com/office/powerpoint/2010/main" val="34765754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BC9954-C44A-4B1D-A2DC-80A7C03E2C53}"/>
              </a:ext>
            </a:extLst>
          </p:cNvPr>
          <p:cNvSpPr txBox="1"/>
          <p:nvPr/>
        </p:nvSpPr>
        <p:spPr>
          <a:xfrm>
            <a:off x="1752601" y="13382"/>
            <a:ext cx="8379725" cy="584775"/>
          </a:xfrm>
          <a:prstGeom prst="rect">
            <a:avLst/>
          </a:prstGeom>
          <a:noFill/>
        </p:spPr>
        <p:txBody>
          <a:bodyPr wrap="square" rtlCol="0">
            <a:spAutoFit/>
          </a:bodyPr>
          <a:lstStyle/>
          <a:p>
            <a:pPr algn="ctr"/>
            <a:r>
              <a:rPr lang="en-US" sz="3200" dirty="0">
                <a:solidFill>
                  <a:schemeClr val="tx2"/>
                </a:solidFill>
                <a:latin typeface="Bodoni MT" panose="02070603080606020203" pitchFamily="18" charset="0"/>
              </a:rPr>
              <a:t>Practice</a:t>
            </a:r>
          </a:p>
        </p:txBody>
      </p:sp>
      <p:sp>
        <p:nvSpPr>
          <p:cNvPr id="2" name="TextBox 1">
            <a:extLst>
              <a:ext uri="{FF2B5EF4-FFF2-40B4-BE49-F238E27FC236}">
                <a16:creationId xmlns:a16="http://schemas.microsoft.com/office/drawing/2014/main" id="{860C78E9-3182-4EDD-8EAB-2B250B5DBDD2}"/>
              </a:ext>
            </a:extLst>
          </p:cNvPr>
          <p:cNvSpPr txBox="1"/>
          <p:nvPr/>
        </p:nvSpPr>
        <p:spPr>
          <a:xfrm>
            <a:off x="76200" y="598157"/>
            <a:ext cx="12039600" cy="4893647"/>
          </a:xfrm>
          <a:prstGeom prst="rect">
            <a:avLst/>
          </a:prstGeom>
          <a:noFill/>
        </p:spPr>
        <p:txBody>
          <a:bodyPr wrap="square" rtlCol="0">
            <a:spAutoFit/>
          </a:bodyPr>
          <a:lstStyle/>
          <a:p>
            <a:pPr algn="ctr"/>
            <a:r>
              <a:rPr lang="en-US" sz="2400" dirty="0">
                <a:latin typeface="+mj-lt"/>
              </a:rPr>
              <a:t>This area consists of actual activities that brings </a:t>
            </a:r>
            <a:r>
              <a:rPr lang="en-US" sz="2400" b="1" dirty="0">
                <a:solidFill>
                  <a:srgbClr val="FF0000"/>
                </a:solidFill>
                <a:latin typeface="+mj-lt"/>
              </a:rPr>
              <a:t>people together to combine expertise</a:t>
            </a:r>
            <a:r>
              <a:rPr lang="en-US" sz="2400" dirty="0">
                <a:latin typeface="+mj-lt"/>
              </a:rPr>
              <a:t> from each of the four areas. It is characterized by data science teams working together and with external parties to develop solutions and projects that are responsible, authentic, effective, and efficient. </a:t>
            </a:r>
          </a:p>
          <a:p>
            <a:pPr algn="ctr"/>
            <a:endParaRPr lang="en-US" sz="2400" dirty="0">
              <a:latin typeface="+mj-lt"/>
            </a:endParaRPr>
          </a:p>
          <a:p>
            <a:pPr marL="342900" indent="-342900">
              <a:buFont typeface="Wingdings" panose="05000000000000000000" pitchFamily="2" charset="2"/>
              <a:buChar char="Ø"/>
            </a:pPr>
            <a:r>
              <a:rPr lang="en-US" sz="2400" dirty="0">
                <a:latin typeface="+mj-lt"/>
              </a:rPr>
              <a:t>Working to develop a dozen or more external concentration that students can pursue – examples neuroscience, digital humanities, forecasting and educational analytics. </a:t>
            </a:r>
          </a:p>
          <a:p>
            <a:pPr marL="800100" lvl="1" indent="-342900">
              <a:buFont typeface="Wingdings" panose="05000000000000000000" pitchFamily="2" charset="2"/>
              <a:buChar char="v"/>
            </a:pPr>
            <a:r>
              <a:rPr lang="en-US" sz="2400" dirty="0">
                <a:latin typeface="+mj-lt"/>
              </a:rPr>
              <a:t>This is a non-trivial departure from most current undergraduate models.</a:t>
            </a:r>
          </a:p>
          <a:p>
            <a:pPr lvl="1"/>
            <a:r>
              <a:rPr lang="en-US" sz="2400" dirty="0">
                <a:latin typeface="+mj-lt"/>
              </a:rPr>
              <a:t> </a:t>
            </a:r>
          </a:p>
          <a:p>
            <a:pPr marL="342900" indent="-342900">
              <a:buFont typeface="Wingdings" panose="05000000000000000000" pitchFamily="2" charset="2"/>
              <a:buChar char="Ø"/>
            </a:pPr>
            <a:r>
              <a:rPr lang="en-US" sz="2400" dirty="0">
                <a:latin typeface="+mj-lt"/>
              </a:rPr>
              <a:t>Research experiences will be provided throughout the 3 years </a:t>
            </a:r>
          </a:p>
          <a:p>
            <a:endParaRPr lang="en-US" sz="2400" dirty="0">
              <a:latin typeface="+mj-lt"/>
            </a:endParaRPr>
          </a:p>
          <a:p>
            <a:pPr marL="342900" indent="-342900">
              <a:buFont typeface="Wingdings" panose="05000000000000000000" pitchFamily="2" charset="2"/>
              <a:buChar char="Ø"/>
            </a:pPr>
            <a:r>
              <a:rPr lang="en-US" sz="2400" dirty="0">
                <a:latin typeface="+mj-lt"/>
              </a:rPr>
              <a:t>Develop pathways into applied graduate programs </a:t>
            </a:r>
          </a:p>
          <a:p>
            <a:endParaRPr lang="en-US" sz="2400" dirty="0">
              <a:latin typeface="+mj-lt"/>
            </a:endParaRPr>
          </a:p>
        </p:txBody>
      </p:sp>
    </p:spTree>
    <p:extLst>
      <p:ext uri="{BB962C8B-B14F-4D97-AF65-F5344CB8AC3E}">
        <p14:creationId xmlns:p14="http://schemas.microsoft.com/office/powerpoint/2010/main" val="36133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2">
                                            <p:txEl>
                                              <p:pRg st="3" end="3"/>
                                            </p:txEl>
                                          </p:spTgt>
                                        </p:tgtEl>
                                        <p:attrNameLst>
                                          <p:attrName>style.color</p:attrName>
                                        </p:attrNameLst>
                                      </p:cBhvr>
                                      <p:to>
                                        <p:clrVal>
                                          <a:srgbClr val="F23704"/>
                                        </p:clrVal>
                                      </p:to>
                                    </p:set>
                                    <p:set>
                                      <p:cBhvr>
                                        <p:cTn id="7" dur="500" fill="hold"/>
                                        <p:tgtEl>
                                          <p:spTgt spid="2">
                                            <p:txEl>
                                              <p:pRg st="3" end="3"/>
                                            </p:txEl>
                                          </p:spTgt>
                                        </p:tgtEl>
                                        <p:attrNameLst>
                                          <p:attrName>fillcolor</p:attrName>
                                        </p:attrNameLst>
                                      </p:cBhvr>
                                      <p:to>
                                        <p:clrVal>
                                          <a:srgbClr val="F23704"/>
                                        </p:clrVal>
                                      </p:to>
                                    </p:set>
                                    <p:set>
                                      <p:cBhvr>
                                        <p:cTn id="8" dur="500" fill="hold"/>
                                        <p:tgtEl>
                                          <p:spTgt spid="2">
                                            <p:txEl>
                                              <p:pRg st="3" end="3"/>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fade">
                                      <p:cBhvr>
                                        <p:cTn id="13" dur="1000"/>
                                        <p:tgtEl>
                                          <p:spTgt spid="2">
                                            <p:txEl>
                                              <p:pRg st="5" end="5"/>
                                            </p:txEl>
                                          </p:spTgt>
                                        </p:tgtEl>
                                      </p:cBhvr>
                                    </p:animEffect>
                                    <p:anim calcmode="lin" valueType="num">
                                      <p:cBhvr>
                                        <p:cTn id="14"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xEl>
                                              <p:pRg st="7" end="7"/>
                                            </p:txEl>
                                          </p:spTgt>
                                        </p:tgtEl>
                                        <p:attrNameLst>
                                          <p:attrName>style.visibility</p:attrName>
                                        </p:attrNameLst>
                                      </p:cBhvr>
                                      <p:to>
                                        <p:strVal val="visible"/>
                                      </p:to>
                                    </p:set>
                                    <p:animEffect transition="in" filter="fade">
                                      <p:cBhvr>
                                        <p:cTn id="20" dur="1000"/>
                                        <p:tgtEl>
                                          <p:spTgt spid="2">
                                            <p:txEl>
                                              <p:pRg st="7" end="7"/>
                                            </p:txEl>
                                          </p:spTgt>
                                        </p:tgtEl>
                                      </p:cBhvr>
                                    </p:animEffect>
                                    <p:anim calcmode="lin" valueType="num">
                                      <p:cBhvr>
                                        <p:cTn id="21"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22"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3B883B-DC0B-9CEE-D839-CA06147FD3AD}"/>
              </a:ext>
            </a:extLst>
          </p:cNvPr>
          <p:cNvSpPr>
            <a:spLocks noGrp="1"/>
          </p:cNvSpPr>
          <p:nvPr>
            <p:ph type="sldNum" sz="quarter" idx="12"/>
          </p:nvPr>
        </p:nvSpPr>
        <p:spPr/>
        <p:txBody>
          <a:bodyPr/>
          <a:lstStyle/>
          <a:p>
            <a:fld id="{5ACD0CF0-90CC-9C41-A77B-2776398A8C8B}" type="slidenum">
              <a:rPr lang="en-US" smtClean="0"/>
              <a:pPr/>
              <a:t>99</a:t>
            </a:fld>
            <a:endParaRPr lang="en-US"/>
          </a:p>
        </p:txBody>
      </p:sp>
      <p:sp>
        <p:nvSpPr>
          <p:cNvPr id="5" name="TextBox 4">
            <a:extLst>
              <a:ext uri="{FF2B5EF4-FFF2-40B4-BE49-F238E27FC236}">
                <a16:creationId xmlns:a16="http://schemas.microsoft.com/office/drawing/2014/main" id="{72CCB244-B871-7942-DC80-B54FE64CC5D6}"/>
              </a:ext>
            </a:extLst>
          </p:cNvPr>
          <p:cNvSpPr txBox="1"/>
          <p:nvPr/>
        </p:nvSpPr>
        <p:spPr>
          <a:xfrm>
            <a:off x="1447800" y="1143000"/>
            <a:ext cx="8229600" cy="2554545"/>
          </a:xfrm>
          <a:prstGeom prst="rect">
            <a:avLst/>
          </a:prstGeom>
          <a:noFill/>
        </p:spPr>
        <p:txBody>
          <a:bodyPr wrap="square" rtlCol="0">
            <a:spAutoFit/>
          </a:bodyPr>
          <a:lstStyle/>
          <a:p>
            <a:pPr lvl="1" algn="ctr">
              <a:defRPr/>
            </a:pPr>
            <a:r>
              <a:rPr lang="en-US" sz="3200" b="1" dirty="0">
                <a:latin typeface="Book Antiqua" charset="0"/>
              </a:rPr>
              <a:t>Data Literacy = Digital Societal Literacy</a:t>
            </a:r>
          </a:p>
          <a:p>
            <a:pPr lvl="1" algn="ctr">
              <a:defRPr/>
            </a:pPr>
            <a:endParaRPr lang="en-US" sz="3200" b="1" dirty="0">
              <a:latin typeface="Book Antiqua" charset="0"/>
            </a:endParaRPr>
          </a:p>
          <a:p>
            <a:pPr lvl="1" algn="ctr">
              <a:defRPr/>
            </a:pPr>
            <a:r>
              <a:rPr lang="en-US" sz="3200" b="1" dirty="0">
                <a:latin typeface="Book Antiqua" charset="0"/>
              </a:rPr>
              <a:t>Given the expanding influence data has on our </a:t>
            </a:r>
            <a:r>
              <a:rPr lang="en-US" sz="3200" b="1" dirty="0">
                <a:solidFill>
                  <a:srgbClr val="FF0000"/>
                </a:solidFill>
                <a:latin typeface="Book Antiqua" charset="0"/>
              </a:rPr>
              <a:t>lives</a:t>
            </a:r>
            <a:r>
              <a:rPr lang="en-US" sz="3200" b="1" dirty="0">
                <a:latin typeface="Book Antiqua" charset="0"/>
              </a:rPr>
              <a:t> every student should be exposed to </a:t>
            </a:r>
            <a:r>
              <a:rPr lang="en-US" sz="3200" b="1" dirty="0">
                <a:solidFill>
                  <a:srgbClr val="FF0000"/>
                </a:solidFill>
                <a:latin typeface="Book Antiqua" charset="0"/>
              </a:rPr>
              <a:t>broad</a:t>
            </a:r>
            <a:r>
              <a:rPr lang="en-US" sz="3200" b="1" dirty="0">
                <a:latin typeface="Book Antiqua" charset="0"/>
              </a:rPr>
              <a:t> Data Education </a:t>
            </a:r>
          </a:p>
        </p:txBody>
      </p:sp>
    </p:spTree>
    <p:extLst>
      <p:ext uri="{BB962C8B-B14F-4D97-AF65-F5344CB8AC3E}">
        <p14:creationId xmlns:p14="http://schemas.microsoft.com/office/powerpoint/2010/main" val="1937132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0.1.2417"/>
  <p:tag name="SLIDO_PRESENTATION_ID" val="00000000-0000-0000-0000-000000000000"/>
  <p:tag name="SLIDO_EVENT_UUID" val="57dd0c0e-d651-4102-9499-6122668796bc"/>
  <p:tag name="SLIDO_EVENT_SECTION_UUID" val="a4d48b7c-c331-40db-b4d7-8b7fe32d5de2"/>
</p:tagLst>
</file>

<file path=ppt/tags/tag10.xml><?xml version="1.0" encoding="utf-8"?>
<p:tagLst xmlns:a="http://schemas.openxmlformats.org/drawingml/2006/main" xmlns:r="http://schemas.openxmlformats.org/officeDocument/2006/relationships" xmlns:p="http://schemas.openxmlformats.org/presentationml/2006/main">
  <p:tag name="SLIDO_ELEMENT" val="title"/>
</p:tagLst>
</file>

<file path=ppt/tags/tag11.xml><?xml version="1.0" encoding="utf-8"?>
<p:tagLst xmlns:a="http://schemas.openxmlformats.org/drawingml/2006/main" xmlns:r="http://schemas.openxmlformats.org/officeDocument/2006/relationships" xmlns:p="http://schemas.openxmlformats.org/presentationml/2006/main">
  <p:tag name="SLIDO_ELEMENT" val="footer"/>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2NzYyMzQyNzd9"/>
  <p:tag name="SLIDO_TYPE" val="SlidoPoll"/>
  <p:tag name="SLIDO_POLL_UUID" val="4fb2f9b6-c4e3-49d4-8ed5-37b075ce1862"/>
  <p:tag name="SLIDO_TIMELINE" val="W3sicG9sbFF1ZXN0aW9uVXVpZCI6ImVjMGJkYTIzLTVkZDgtNGY1Yi04ZjE3LTNjMmU2ZDc0MTc2ZiIsInNob3dSZXN1bHRzIjp0cnVlLCJzaG93Q29ycmVjdEFuc3dlcnMiOmZhbHNlLCJ2b3RpbmdMb2NrZWQiOmZhbHNlfV0="/>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footer"/>
</p:tagLst>
</file>

<file path=ppt/tags/tag7.xml><?xml version="1.0" encoding="utf-8"?>
<p:tagLst xmlns:a="http://schemas.openxmlformats.org/drawingml/2006/main" xmlns:r="http://schemas.openxmlformats.org/officeDocument/2006/relationships" xmlns:p="http://schemas.openxmlformats.org/presentationml/2006/main">
  <p:tag name="SLIDO_METADATA" val="eyJUaW1lc3RhbXAiOjE2NzYyMzQxNTd9"/>
  <p:tag name="SLIDO_TYPE" val="SlidoPoll"/>
  <p:tag name="SLIDO_POLL_UUID" val="0d9521fa-aa7d-416a-8d1b-d3f7fc767845"/>
  <p:tag name="SLIDO_TIMELINE" val="W3sicG9sbFF1ZXN0aW9uVXVpZCI6IjUzZWI1MGVhLWQ2ODItNDg5NC1iNzU1LWE1YThjNDkxZWFmNCIsInNob3dSZXN1bHRzIjp0cnVlLCJzaG93Q29ycmVjdEFuc3dlcnMiOmZhbHNlLCJ2b3RpbmdMb2NrZWQiOmZhbHNlfV0="/>
</p:tagLst>
</file>

<file path=ppt/tags/tag8.xml><?xml version="1.0" encoding="utf-8"?>
<p:tagLst xmlns:a="http://schemas.openxmlformats.org/drawingml/2006/main" xmlns:r="http://schemas.openxmlformats.org/officeDocument/2006/relationships" xmlns:p="http://schemas.openxmlformats.org/presentationml/2006/main">
  <p:tag name="SLIDO_ELEMENT" val="logo"/>
</p:tagLst>
</file>

<file path=ppt/tags/tag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_Photography_Campus_0">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5CBBF65F9F714BA6B7672F506B2B6E" ma:contentTypeVersion="0" ma:contentTypeDescription="Create a new document." ma:contentTypeScope="" ma:versionID="f9a81982263cf5f09a0f3f49044eb688">
  <xsd:schema xmlns:xsd="http://www.w3.org/2001/XMLSchema" xmlns:xs="http://www.w3.org/2001/XMLSchema" xmlns:p="http://schemas.microsoft.com/office/2006/metadata/properties" targetNamespace="http://schemas.microsoft.com/office/2006/metadata/properties" ma:root="true" ma:fieldsID="43c307ddd8356acff2b962ac28706ca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E1C1B9A-B966-46DC-B2D8-0A69EF1614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4CBAEA3-3540-4410-A42C-164733B5C169}">
  <ds:schemaRefs>
    <ds:schemaRef ds:uri="http://schemas.microsoft.com/sharepoint/v3/contenttype/forms"/>
  </ds:schemaRefs>
</ds:datastoreItem>
</file>

<file path=customXml/itemProps3.xml><?xml version="1.0" encoding="utf-8"?>
<ds:datastoreItem xmlns:ds="http://schemas.openxmlformats.org/officeDocument/2006/customXml" ds:itemID="{7DED896D-4F34-4924-85C5-31CFF61C77F8}">
  <ds:schemaRefs>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http://purl.org/dc/elements/1.1/"/>
    <ds:schemaRef ds:uri="http://purl.org/dc/terms/"/>
    <ds:schemaRef ds:uri="http://purl.org/dc/dcmitype/"/>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0</TotalTime>
  <Words>6724</Words>
  <Application>Microsoft Office PowerPoint</Application>
  <PresentationFormat>Widescreen</PresentationFormat>
  <Paragraphs>846</Paragraphs>
  <Slides>102</Slides>
  <Notes>40</Notes>
  <HiddenSlides>44</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102</vt:i4>
      </vt:variant>
    </vt:vector>
  </HeadingPairs>
  <TitlesOfParts>
    <vt:vector size="121" baseType="lpstr">
      <vt:lpstr>Amasis MT Pro Black</vt:lpstr>
      <vt:lpstr>Amatic SC Regular</vt:lpstr>
      <vt:lpstr>Arial</vt:lpstr>
      <vt:lpstr>Baskerville Old Face</vt:lpstr>
      <vt:lpstr>Bierstadt</vt:lpstr>
      <vt:lpstr>Bodoni MT</vt:lpstr>
      <vt:lpstr>Bodoni MT Black</vt:lpstr>
      <vt:lpstr>Book Antiqua</vt:lpstr>
      <vt:lpstr>BreveText</vt:lpstr>
      <vt:lpstr>Calibri</vt:lpstr>
      <vt:lpstr>Calibri Light</vt:lpstr>
      <vt:lpstr>Courier New</vt:lpstr>
      <vt:lpstr>Lato Heavy</vt:lpstr>
      <vt:lpstr>Lato Light</vt:lpstr>
      <vt:lpstr>Times New Roman</vt:lpstr>
      <vt:lpstr>Utopia</vt:lpstr>
      <vt:lpstr>Wingdings</vt:lpstr>
      <vt:lpstr>GW_Photography_Campus_0</vt:lpstr>
      <vt:lpstr>Office Theme</vt:lpstr>
      <vt:lpstr>PowerPoint Presentation</vt:lpstr>
      <vt:lpstr>Data Science: Value Domain </vt:lpstr>
      <vt:lpstr>Main Components of the Field (not complete)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Joy Video and Discussion </vt:lpstr>
      <vt:lpstr>PowerPoint Presentation</vt:lpstr>
      <vt:lpstr>PowerPoint Presentation</vt:lpstr>
      <vt:lpstr>PowerPoint Presentation</vt:lpstr>
      <vt:lpstr>PowerPoint Presentation</vt:lpstr>
      <vt:lpstr>PowerPoint Presentation</vt:lpstr>
      <vt:lpstr>PowerPoint Presentation</vt:lpstr>
      <vt:lpstr>Ethical Use of Data  </vt:lpstr>
      <vt:lpstr>Ethical Use of ML and AI </vt:lpstr>
      <vt:lpstr>Big Tent Data Science Ethics </vt:lpstr>
      <vt:lpstr>PowerPoint Presentation</vt:lpstr>
      <vt:lpstr>PowerPoint Presentation</vt:lpstr>
      <vt:lpstr>PowerPoint Presentation</vt:lpstr>
      <vt:lpstr>PowerPoint Presentation</vt:lpstr>
      <vt:lpstr>PowerPoint Presentation</vt:lpstr>
      <vt:lpstr>Main Components of the Field (not complete)</vt:lpstr>
      <vt:lpstr>PowerPoint Presentation</vt:lpstr>
      <vt:lpstr>PowerPoint Presentation</vt:lpstr>
      <vt:lpstr>Bias Versus Variance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Characteristics of WMDs</vt:lpstr>
      <vt:lpstr>PowerPoint Presentation</vt:lpstr>
      <vt:lpstr>PowerPoint Presentation</vt:lpstr>
      <vt:lpstr>Main Components of the Field (not complete)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Starts with Trust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Completeness </vt:lpstr>
      <vt:lpstr>PowerPoint Presentation</vt:lpstr>
      <vt:lpstr>NIST Four Criteria for “Explainable”</vt:lpstr>
      <vt:lpstr>Post-Hoc (Visual) Explanations </vt:lpstr>
      <vt:lpstr>Interpretable but not Complete </vt:lpstr>
      <vt:lpstr>Interpretable Approaches</vt:lpstr>
      <vt:lpstr>PowerPoint Presentation</vt:lpstr>
      <vt:lpstr>Basics: Decision Tree Graph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Problem Solving through Probabilistic Reasoning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9</cp:revision>
  <dcterms:created xsi:type="dcterms:W3CDTF">2020-01-14T20:21:30Z</dcterms:created>
  <dcterms:modified xsi:type="dcterms:W3CDTF">2023-11-28T20:21:47Z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1.0.1.2417</vt:lpwstr>
  </property>
</Properties>
</file>